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
  </p:notesMasterIdLst>
  <p:handoutMasterIdLst>
    <p:handoutMasterId r:id="rId13"/>
  </p:handoutMasterIdLst>
  <p:sldIdLst>
    <p:sldId id="257" r:id="rId3"/>
    <p:sldId id="453" r:id="rId4"/>
    <p:sldId id="452" r:id="rId5"/>
    <p:sldId id="450" r:id="rId6"/>
    <p:sldId id="449" r:id="rId7"/>
    <p:sldId id="446" r:id="rId8"/>
    <p:sldId id="435" r:id="rId9"/>
    <p:sldId id="401" r:id="rId10"/>
    <p:sldId id="406" r:id="rId11"/>
  </p:sldIdLst>
  <p:sldSz cx="12192000" cy="6858000"/>
  <p:notesSz cx="7103745" cy="10234295"/>
  <p:embeddedFontLst>
    <p:embeddedFont>
      <p:font typeface="PT Sans Caption" panose="020B0603020203020204" charset="0"/>
      <p:regular r:id="rId18"/>
    </p:embeddedFont>
    <p:embeddedFont>
      <p:font typeface="PT Sans Caption Bold" panose="020B0603020203020204" charset="0"/>
      <p:regular r:id="rId1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rle Lommel" initials="AL" lastIdx="0" clrIdx="0"/>
  <p:cmAuthor id="2" name="Rebecca Ray" initials="RR" lastIdx="0" clrIdx="1"/>
  <p:cmAuthor id="3" name="Jane Majkiewicz" initials="JM" lastIdx="0" clrIdx="2"/>
  <p:cmAuthor id="4" name="Otmane Khattou" initials="" lastIdx="0" clrIdx="3"/>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commentAuthors" Target="commentAuthors.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handoutMaster" Target="handoutMasters/handoutMaster1.xml"/><Relationship Id="rId12" Type="http://schemas.openxmlformats.org/officeDocument/2006/relationships/notesMaster" Target="notesMasters/notesMaster1.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latin typeface="PT Sans Caption" panose="020B0603020203020204" charset="0"/>
            </a:endParaRPr>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latin typeface="PT Sans Caption" panose="020B0603020203020204" charset="0"/>
              </a:rPr>
            </a:fld>
            <a:endParaRPr lang="zh-CN" altLang="en-US">
              <a:latin typeface="PT Sans Caption" panose="020B0603020203020204" charset="0"/>
            </a:endParaRPr>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latin typeface="PT Sans Caption" panose="020B0603020203020204" charset="0"/>
            </a:endParaRPr>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latin typeface="PT Sans Caption" panose="020B0603020203020204" charset="0"/>
              </a:rPr>
            </a:fld>
            <a:endParaRPr lang="zh-CN" altLang="en-US">
              <a:latin typeface="PT Sans Caption" panose="020B0603020203020204" charset="0"/>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atin typeface="PT Sans Caption" panose="020B0603020203020204" charset="0"/>
                <a:ea typeface="PT Sans Caption" panose="020B0603020203020204" charset="0"/>
                <a:cs typeface="PT Sans Caption" panose="020B0603020203020204" charset="0"/>
              </a:defRPr>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atin typeface="PT Sans Caption" panose="020B0603020203020204" charset="0"/>
                <a:ea typeface="PT Sans Caption" panose="020B0603020203020204" charset="0"/>
                <a:cs typeface="PT Sans Caption" panose="020B0603020203020204" charset="0"/>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atin typeface="PT Sans Caption" panose="020B0603020203020204" charset="0"/>
                <a:ea typeface="PT Sans Caption" panose="020B0603020203020204" charset="0"/>
                <a:cs typeface="PT Sans Caption" panose="020B0603020203020204" charset="0"/>
              </a:defRPr>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atin typeface="PT Sans Caption" panose="020B0603020203020204" charset="0"/>
                <a:ea typeface="PT Sans Caption" panose="020B0603020203020204" charset="0"/>
                <a:cs typeface="PT Sans Caption" panose="020B0603020203020204" charset="0"/>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PT Sans Caption" panose="020B0603020203020204" charset="0"/>
        <a:ea typeface="PT Sans Caption" panose="020B0603020203020204" charset="0"/>
        <a:cs typeface="PT Sans Caption" panose="020B0603020203020204" charset="0"/>
      </a:defRPr>
    </a:lvl1pPr>
    <a:lvl2pPr marL="457200" algn="l" defTabSz="914400" rtl="0" eaLnBrk="1" latinLnBrk="0" hangingPunct="1">
      <a:defRPr sz="1200" kern="1200">
        <a:solidFill>
          <a:schemeClr val="tx1"/>
        </a:solidFill>
        <a:latin typeface="PT Sans Caption" panose="020B0603020203020204" charset="0"/>
        <a:ea typeface="PT Sans Caption" panose="020B0603020203020204" charset="0"/>
        <a:cs typeface="PT Sans Caption" panose="020B0603020203020204" charset="0"/>
      </a:defRPr>
    </a:lvl2pPr>
    <a:lvl3pPr marL="914400" algn="l" defTabSz="914400" rtl="0" eaLnBrk="1" latinLnBrk="0" hangingPunct="1">
      <a:defRPr sz="1200" kern="1200">
        <a:solidFill>
          <a:schemeClr val="tx1"/>
        </a:solidFill>
        <a:latin typeface="PT Sans Caption" panose="020B0603020203020204" charset="0"/>
        <a:ea typeface="PT Sans Caption" panose="020B0603020203020204" charset="0"/>
        <a:cs typeface="PT Sans Caption" panose="020B0603020203020204" charset="0"/>
      </a:defRPr>
    </a:lvl3pPr>
    <a:lvl4pPr marL="1371600" algn="l" defTabSz="914400" rtl="0" eaLnBrk="1" latinLnBrk="0" hangingPunct="1">
      <a:defRPr sz="1200" kern="1200">
        <a:solidFill>
          <a:schemeClr val="tx1"/>
        </a:solidFill>
        <a:latin typeface="PT Sans Caption" panose="020B0603020203020204" charset="0"/>
        <a:ea typeface="PT Sans Caption" panose="020B0603020203020204" charset="0"/>
        <a:cs typeface="PT Sans Caption" panose="020B0603020203020204" charset="0"/>
      </a:defRPr>
    </a:lvl4pPr>
    <a:lvl5pPr marL="1828800" algn="l" defTabSz="914400" rtl="0" eaLnBrk="1" latinLnBrk="0" hangingPunct="1">
      <a:defRPr sz="1200" kern="1200">
        <a:solidFill>
          <a:schemeClr val="tx1"/>
        </a:solidFill>
        <a:latin typeface="PT Sans Caption" panose="020B0603020203020204" charset="0"/>
        <a:ea typeface="PT Sans Caption" panose="020B0603020203020204" charset="0"/>
        <a:cs typeface="PT Sans Caption" panose="020B060302020302020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Title 2">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838200" y="1989137"/>
            <a:ext cx="4775200" cy="1203325"/>
          </a:xfrm>
          <a:prstGeom prst="rect">
            <a:avLst/>
          </a:prstGeom>
        </p:spPr>
        <p:txBody>
          <a:bodyPr anchor="b">
            <a:normAutofit/>
          </a:bodyPr>
          <a:lstStyle>
            <a:lvl1pPr algn="l">
              <a:lnSpc>
                <a:spcPct val="100000"/>
              </a:lnSpc>
              <a:defRPr sz="4000">
                <a:solidFill>
                  <a:schemeClr val="bg2"/>
                </a:solidFill>
                <a:ea typeface="PT Sans Caption" panose="020B0603020203020204" charset="0"/>
              </a:defRPr>
            </a:lvl1pPr>
          </a:lstStyle>
          <a:p>
            <a:r>
              <a:rPr lang="en-US"/>
              <a:t>Click to edit Master title style</a:t>
            </a:r>
            <a:endParaRPr lang="en-US"/>
          </a:p>
        </p:txBody>
      </p:sp>
      <p:sp>
        <p:nvSpPr>
          <p:cNvPr id="3" name="Subtitle 2"/>
          <p:cNvSpPr>
            <a:spLocks noGrp="1"/>
          </p:cNvSpPr>
          <p:nvPr>
            <p:ph type="subTitle" idx="1"/>
          </p:nvPr>
        </p:nvSpPr>
        <p:spPr>
          <a:xfrm>
            <a:off x="838200" y="3147219"/>
            <a:ext cx="4775200" cy="563562"/>
          </a:xfrm>
        </p:spPr>
        <p:txBody>
          <a:bodyPr>
            <a:normAutofit/>
          </a:bodyPr>
          <a:lstStyle>
            <a:lvl1pPr marL="0" indent="0" algn="l">
              <a:buNone/>
              <a:defRPr sz="1800" b="0" i="0">
                <a:solidFill>
                  <a:schemeClr val="tx1"/>
                </a:solidFill>
                <a:latin typeface="PT Sans Caption" panose="020B0603020203020204" charset="0"/>
                <a:ea typeface="PT Sans Caption" panose="020B060302020302020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12" name="Text Placeholder 7"/>
          <p:cNvSpPr>
            <a:spLocks noGrp="1"/>
          </p:cNvSpPr>
          <p:nvPr>
            <p:ph type="body" sz="quarter" idx="10" hasCustomPrompt="1"/>
          </p:nvPr>
        </p:nvSpPr>
        <p:spPr>
          <a:xfrm>
            <a:off x="838199" y="3998119"/>
            <a:ext cx="4775197" cy="352425"/>
          </a:xfrm>
        </p:spPr>
        <p:txBody>
          <a:bodyPr anchor="b">
            <a:noAutofit/>
          </a:bodyPr>
          <a:lstStyle>
            <a:lvl1pPr marL="0" indent="0" algn="l">
              <a:buNone/>
              <a:defRPr sz="1600" b="0" i="0" cap="none" baseline="0">
                <a:solidFill>
                  <a:schemeClr val="tx1"/>
                </a:solidFill>
                <a:latin typeface="PT Sans Caption" panose="020B0603020203020204" charset="0"/>
                <a:ea typeface="PT Sans Caption" panose="020B0603020203020204" charset="0"/>
                <a:cs typeface="Segoe UI Semilight" panose="020B0402040204020203" pitchFamily="34" charset="0"/>
              </a:defRPr>
            </a:lvl1pPr>
          </a:lstStyle>
          <a:p>
            <a:pPr lvl="0"/>
            <a:r>
              <a:rPr lang="en-US"/>
              <a:t>Insert Presenter</a:t>
            </a:r>
            <a:endParaRPr lang="en-US"/>
          </a:p>
        </p:txBody>
      </p:sp>
      <p:sp>
        <p:nvSpPr>
          <p:cNvPr id="13" name="Text Placeholder 7"/>
          <p:cNvSpPr>
            <a:spLocks noGrp="1"/>
          </p:cNvSpPr>
          <p:nvPr>
            <p:ph type="body" sz="quarter" idx="11" hasCustomPrompt="1"/>
          </p:nvPr>
        </p:nvSpPr>
        <p:spPr>
          <a:xfrm>
            <a:off x="838200" y="4293531"/>
            <a:ext cx="4775198" cy="352425"/>
          </a:xfrm>
        </p:spPr>
        <p:txBody>
          <a:bodyPr anchor="t">
            <a:noAutofit/>
          </a:bodyPr>
          <a:lstStyle>
            <a:lvl1pPr marL="0" indent="0" algn="l">
              <a:buNone/>
              <a:defRPr sz="1600" b="0" i="1" cap="none" baseline="0">
                <a:solidFill>
                  <a:schemeClr val="tx1"/>
                </a:solidFill>
                <a:latin typeface="PT Sans Caption" panose="020B0603020203020204" charset="0"/>
                <a:ea typeface="PT Sans Caption" panose="020B0603020203020204" charset="0"/>
                <a:cs typeface="Segoe UI Semilight" panose="020B0402040204020203" pitchFamily="34" charset="0"/>
              </a:defRPr>
            </a:lvl1pPr>
          </a:lstStyle>
          <a:p>
            <a:pPr lvl="0"/>
            <a:r>
              <a:rPr lang="en-US"/>
              <a:t>Insert Presenter</a:t>
            </a:r>
            <a:endParaRPr lang="en-US"/>
          </a:p>
        </p:txBody>
      </p:sp>
      <p:sp>
        <p:nvSpPr>
          <p:cNvPr id="8" name="Text Placeholder 7"/>
          <p:cNvSpPr>
            <a:spLocks noGrp="1"/>
          </p:cNvSpPr>
          <p:nvPr>
            <p:ph type="body" sz="quarter" idx="13" hasCustomPrompt="1"/>
          </p:nvPr>
        </p:nvSpPr>
        <p:spPr>
          <a:xfrm>
            <a:off x="838199" y="6086641"/>
            <a:ext cx="4775199" cy="352425"/>
          </a:xfrm>
        </p:spPr>
        <p:txBody>
          <a:bodyPr anchor="t">
            <a:noAutofit/>
          </a:bodyPr>
          <a:lstStyle>
            <a:lvl1pPr marL="0" indent="0" algn="l">
              <a:buNone/>
              <a:defRPr sz="1400" b="0" i="1" cap="none" baseline="0">
                <a:solidFill>
                  <a:schemeClr val="tx1">
                    <a:lumMod val="65000"/>
                    <a:lumOff val="35000"/>
                  </a:schemeClr>
                </a:solidFill>
                <a:latin typeface="PT Sans Caption" panose="020B0603020203020204" charset="0"/>
                <a:ea typeface="PT Sans Caption" panose="020B0603020203020204" charset="0"/>
                <a:cs typeface="Segoe UI Semilight" panose="020B0402040204020203" pitchFamily="34" charset="0"/>
              </a:defRPr>
            </a:lvl1pPr>
          </a:lstStyle>
          <a:p>
            <a:pPr lvl="0"/>
            <a:r>
              <a:rPr lang="en-US"/>
              <a:t>Insert Copyright</a:t>
            </a:r>
            <a:endParaRPr lang="en-US"/>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ub-Title 3">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0800000">
            <a:off x="0" y="1257300"/>
            <a:ext cx="11353800" cy="4420486"/>
          </a:xfrm>
          <a:prstGeom prst="rect">
            <a:avLst/>
          </a:prstGeom>
        </p:spPr>
      </p:pic>
      <p:sp>
        <p:nvSpPr>
          <p:cNvPr id="2" name="Title 1"/>
          <p:cNvSpPr>
            <a:spLocks noGrp="1"/>
          </p:cNvSpPr>
          <p:nvPr>
            <p:ph type="ctrTitle" hasCustomPrompt="1"/>
          </p:nvPr>
        </p:nvSpPr>
        <p:spPr>
          <a:xfrm>
            <a:off x="6096000" y="1968500"/>
            <a:ext cx="5257800" cy="2921000"/>
          </a:xfrm>
          <a:prstGeom prst="rect">
            <a:avLst/>
          </a:prstGeom>
          <a:solidFill>
            <a:srgbClr val="6075A7">
              <a:alpha val="90000"/>
            </a:srgbClr>
          </a:solidFill>
        </p:spPr>
        <p:txBody>
          <a:bodyPr lIns="274320" rIns="274320" anchor="ctr">
            <a:normAutofit/>
          </a:bodyPr>
          <a:lstStyle>
            <a:lvl1pPr algn="ctr">
              <a:defRPr sz="3600">
                <a:solidFill>
                  <a:schemeClr val="bg1"/>
                </a:solidFill>
                <a:ea typeface="PT Sans Caption" panose="020B0603020203020204" charset="0"/>
              </a:defRPr>
            </a:lvl1pPr>
          </a:lstStyle>
          <a:p>
            <a:r>
              <a:rPr lang="en-US"/>
              <a:t>Click to edit text</a:t>
            </a:r>
            <a:endParaRPr lang="en-US"/>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image" Target="../media/image2.png"/><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PT Sans Caption" panose="020B0603020203020204" charset="0"/>
                <a:ea typeface="PT Sans Caption" panose="020B0603020203020204" charset="0"/>
                <a:cs typeface="PT Sans Caption" panose="020B0603020203020204" charset="0"/>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PT Sans Caption" panose="020B0603020203020204" charset="0"/>
                <a:ea typeface="PT Sans Caption" panose="020B0603020203020204" charset="0"/>
                <a:cs typeface="PT Sans Caption" panose="020B060302020302020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PT Sans Caption" panose="020B0603020203020204" charset="0"/>
                <a:ea typeface="PT Sans Caption" panose="020B0603020203020204" charset="0"/>
                <a:cs typeface="PT Sans Caption" panose="020B0603020203020204" charset="0"/>
              </a:defRPr>
            </a:lvl1pPr>
          </a:lstStyle>
          <a:p>
            <a:fld id="{7D9BB5D0-35E4-459D-AEF3-FE4D7C45CC19}" type="slidenum">
              <a:rPr lang="zh-CN" altLang="en-US" smtClean="0"/>
            </a:fld>
            <a:endParaRPr lang="zh-CN" altLang="en-US"/>
          </a:p>
        </p:txBody>
      </p:sp>
      <p:sp>
        <p:nvSpPr>
          <p:cNvPr id="8" name="Title 1"/>
          <p:cNvSpPr>
            <a:spLocks noGrp="1"/>
          </p:cNvSpPr>
          <p:nvPr userDrawn="1"/>
        </p:nvSpPr>
        <p:spPr>
          <a:xfrm>
            <a:off x="0" y="0"/>
            <a:ext cx="12192000" cy="580390"/>
          </a:xfrm>
          <a:prstGeom prst="rect">
            <a:avLst/>
          </a:prstGeom>
        </p:spPr>
        <p:style>
          <a:lnRef idx="1">
            <a:schemeClr val="accent1"/>
          </a:lnRef>
          <a:fillRef idx="3">
            <a:schemeClr val="accent1"/>
          </a:fillRef>
          <a:effectRef idx="2">
            <a:schemeClr val="accent1"/>
          </a:effectRef>
          <a:fontRef idx="minor">
            <a:schemeClr val="lt1"/>
          </a:fontRef>
        </p:style>
        <p:txBody>
          <a:bodyPr vert="horz" lIns="274320" tIns="45720" rIns="274320" bIns="45720" rtlCol="0" anchor="ctr">
            <a:noAutofit/>
          </a:bodyPr>
          <a:p>
            <a:pPr lvl="0" algn="l">
              <a:lnSpc>
                <a:spcPct val="90000"/>
              </a:lnSpc>
              <a:spcAft>
                <a:spcPts val="1200"/>
              </a:spcAft>
            </a:pPr>
            <a:endParaRPr lang="en-US" sz="2800">
              <a:latin typeface="PT Sans Caption" panose="020B0603020203020204" charset="0"/>
              <a:ea typeface="PT Sans Caption" panose="020B0603020203020204" charset="0"/>
              <a:cs typeface="PT Sans Caption" panose="020B0603020203020204" charset="0"/>
              <a:sym typeface="+mn-ea"/>
            </a:endParaRPr>
          </a:p>
        </p:txBody>
      </p:sp>
      <p:pic>
        <p:nvPicPr>
          <p:cNvPr id="9" name="图片 8" descr="frog-logo_dark"/>
          <p:cNvPicPr>
            <a:picLocks noChangeAspect="1"/>
          </p:cNvPicPr>
          <p:nvPr userDrawn="1"/>
        </p:nvPicPr>
        <p:blipFill>
          <a:blip r:embed="rId15"/>
          <a:stretch>
            <a:fillRect/>
          </a:stretch>
        </p:blipFill>
        <p:spPr>
          <a:xfrm>
            <a:off x="10241915" y="0"/>
            <a:ext cx="1733550" cy="56578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PT Sans Caption" panose="020B0603020203020204" charset="0"/>
          <a:ea typeface="PT Sans Caption" panose="020B0603020203020204" charset="0"/>
          <a:cs typeface="PT Sans Caption" panose="020B060302020302020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PT Sans Caption" panose="020B0603020203020204" charset="0"/>
          <a:ea typeface="PT Sans Caption" panose="020B0603020203020204" charset="0"/>
          <a:cs typeface="PT Sans Caption" panose="020B060302020302020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PT Sans Caption" panose="020B0603020203020204" charset="0"/>
          <a:ea typeface="PT Sans Caption" panose="020B0603020203020204" charset="0"/>
          <a:cs typeface="PT Sans Caption" panose="020B060302020302020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PT Sans Caption" panose="020B0603020203020204" charset="0"/>
          <a:ea typeface="PT Sans Caption" panose="020B0603020203020204" charset="0"/>
          <a:cs typeface="PT Sans Caption" panose="020B060302020302020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T Sans Caption" panose="020B0603020203020204" charset="0"/>
          <a:ea typeface="PT Sans Caption" panose="020B0603020203020204" charset="0"/>
          <a:cs typeface="PT Sans Caption" panose="020B060302020302020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T Sans Caption" panose="020B0603020203020204" charset="0"/>
          <a:ea typeface="PT Sans Caption" panose="020B0603020203020204" charset="0"/>
          <a:cs typeface="PT Sans Caption" panose="020B060302020302020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1.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6.png"/><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7.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7" Type="http://schemas.openxmlformats.org/officeDocument/2006/relationships/slideLayout" Target="../slideLayouts/slideLayout8.xml"/><Relationship Id="rId26" Type="http://schemas.openxmlformats.org/officeDocument/2006/relationships/tags" Target="../tags/tag27.xml"/><Relationship Id="rId25" Type="http://schemas.openxmlformats.org/officeDocument/2006/relationships/tags" Target="../tags/tag26.xml"/><Relationship Id="rId24" Type="http://schemas.openxmlformats.org/officeDocument/2006/relationships/tags" Target="../tags/tag25.xml"/><Relationship Id="rId23" Type="http://schemas.openxmlformats.org/officeDocument/2006/relationships/tags" Target="../tags/tag24.xml"/><Relationship Id="rId22" Type="http://schemas.openxmlformats.org/officeDocument/2006/relationships/tags" Target="../tags/tag23.xml"/><Relationship Id="rId21" Type="http://schemas.openxmlformats.org/officeDocument/2006/relationships/tags" Target="../tags/tag22.xml"/><Relationship Id="rId20" Type="http://schemas.openxmlformats.org/officeDocument/2006/relationships/tags" Target="../tags/tag21.xml"/><Relationship Id="rId2" Type="http://schemas.openxmlformats.org/officeDocument/2006/relationships/tags" Target="../tags/tag3.xml"/><Relationship Id="rId19" Type="http://schemas.openxmlformats.org/officeDocument/2006/relationships/tags" Target="../tags/tag20.xml"/><Relationship Id="rId18" Type="http://schemas.openxmlformats.org/officeDocument/2006/relationships/tags" Target="../tags/tag19.xml"/><Relationship Id="rId17" Type="http://schemas.openxmlformats.org/officeDocument/2006/relationships/tags" Target="../tags/tag18.xml"/><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28.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endParaRPr lang="en-US">
              <a:solidFill>
                <a:schemeClr val="tx1"/>
              </a:solidFill>
            </a:endParaRPr>
          </a:p>
        </p:txBody>
      </p:sp>
      <p:cxnSp>
        <p:nvCxnSpPr>
          <p:cNvPr id="11" name="Straight Connector 10"/>
          <p:cNvCxnSpPr/>
          <p:nvPr/>
        </p:nvCxnSpPr>
        <p:spPr>
          <a:xfrm>
            <a:off x="889716" y="3800475"/>
            <a:ext cx="2222500" cy="0"/>
          </a:xfrm>
          <a:prstGeom prst="line">
            <a:avLst/>
          </a:prstGeom>
          <a:ln w="12700">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3" name="Text Placeholder 6"/>
          <p:cNvSpPr>
            <a:spLocks noGrp="1"/>
          </p:cNvSpPr>
          <p:nvPr/>
        </p:nvSpPr>
        <p:spPr>
          <a:xfrm>
            <a:off x="838200" y="3800235"/>
            <a:ext cx="5607756" cy="352425"/>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b="0" i="1" kern="1200" cap="none" baseline="0">
                <a:solidFill>
                  <a:schemeClr val="tx1"/>
                </a:solidFill>
                <a:latin typeface="+mn-lt"/>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CN" i="0">
              <a:latin typeface="PT Sans Caption" panose="020B0603020203020204" charset="0"/>
              <a:ea typeface="PT Sans Caption" panose="020B0603020203020204" charset="0"/>
            </a:endParaRPr>
          </a:p>
        </p:txBody>
      </p:sp>
      <p:pic>
        <p:nvPicPr>
          <p:cNvPr id="2" name="图片 1" descr="WechatIMG1593"/>
          <p:cNvPicPr>
            <a:picLocks noChangeAspect="1"/>
          </p:cNvPicPr>
          <p:nvPr/>
        </p:nvPicPr>
        <p:blipFill>
          <a:blip r:embed="rId1"/>
          <a:stretch>
            <a:fillRect/>
          </a:stretch>
        </p:blipFill>
        <p:spPr>
          <a:xfrm>
            <a:off x="1150620" y="1921510"/>
            <a:ext cx="4982845" cy="1621790"/>
          </a:xfrm>
          <a:prstGeom prst="rect">
            <a:avLst/>
          </a:prstGeom>
        </p:spPr>
      </p:pic>
      <p:sp>
        <p:nvSpPr>
          <p:cNvPr id="4" name="文本框 3"/>
          <p:cNvSpPr txBox="1"/>
          <p:nvPr/>
        </p:nvSpPr>
        <p:spPr>
          <a:xfrm>
            <a:off x="838200" y="3702685"/>
            <a:ext cx="7459980" cy="368300"/>
          </a:xfrm>
          <a:prstGeom prst="rect">
            <a:avLst/>
          </a:prstGeom>
          <a:noFill/>
        </p:spPr>
        <p:txBody>
          <a:bodyPr wrap="square" rtlCol="0">
            <a:spAutoFit/>
          </a:bodyPr>
          <a:p>
            <a:r>
              <a:rPr lang="en-US" altLang="zh-CN">
                <a:latin typeface="PT Sans Caption" panose="020B0603020203020204" charset="0"/>
                <a:ea typeface="PT Sans Caption" panose="020B0603020203020204" charset="0"/>
                <a:cs typeface="PT Sans Caption" panose="020B0603020203020204" charset="0"/>
              </a:rPr>
              <a:t>A community-driven intelligent language service dapp</a:t>
            </a:r>
            <a:endParaRPr lang="en-US" altLang="zh-CN">
              <a:latin typeface="PT Sans Caption" panose="020B0603020203020204" charset="0"/>
              <a:ea typeface="PT Sans Caption" panose="020B0603020203020204" charset="0"/>
              <a:cs typeface="PT Sans Caption" panose="020B0603020203020204" charset="0"/>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nvPicPr>
        <p:blipFill>
          <a:blip r:embed="rId1"/>
          <a:stretch>
            <a:fillRect/>
          </a:stretch>
        </p:blipFill>
        <p:spPr>
          <a:xfrm>
            <a:off x="1349375" y="779780"/>
            <a:ext cx="6737350" cy="5805805"/>
          </a:xfrm>
          <a:prstGeom prst="rect">
            <a:avLst/>
          </a:prstGeom>
        </p:spPr>
      </p:pic>
      <p:sp>
        <p:nvSpPr>
          <p:cNvPr id="4" name="文本框 3"/>
          <p:cNvSpPr txBox="1"/>
          <p:nvPr/>
        </p:nvSpPr>
        <p:spPr>
          <a:xfrm>
            <a:off x="8086725" y="3557270"/>
            <a:ext cx="3483610" cy="922020"/>
          </a:xfrm>
          <a:prstGeom prst="rect">
            <a:avLst/>
          </a:prstGeom>
          <a:noFill/>
        </p:spPr>
        <p:txBody>
          <a:bodyPr wrap="square" rtlCol="0">
            <a:spAutoFit/>
          </a:bodyPr>
          <a:p>
            <a:r>
              <a:rPr lang="en-US" altLang="zh-CN">
                <a:latin typeface="PT Sans Caption" panose="020B0603020203020204" charset="0"/>
              </a:rPr>
              <a:t>Except business is onchain, we also provide opensource translation intelligent tools.</a:t>
            </a:r>
            <a:endParaRPr lang="en-US" altLang="zh-CN">
              <a:latin typeface="PT Sans Caption" panose="020B0603020203020204" charset="0"/>
            </a:endParaRPr>
          </a:p>
        </p:txBody>
      </p:sp>
      <p:sp>
        <p:nvSpPr>
          <p:cNvPr id="6" name="文本框 5"/>
          <p:cNvSpPr txBox="1"/>
          <p:nvPr/>
        </p:nvSpPr>
        <p:spPr>
          <a:xfrm>
            <a:off x="581660" y="0"/>
            <a:ext cx="4355465" cy="521970"/>
          </a:xfrm>
          <a:prstGeom prst="rect">
            <a:avLst/>
          </a:prstGeom>
          <a:noFill/>
        </p:spPr>
        <p:txBody>
          <a:bodyPr wrap="none" rtlCol="0" anchor="t">
            <a:spAutoFit/>
          </a:bodyPr>
          <a:p>
            <a:pPr algn="l"/>
            <a:r>
              <a:rPr lang="en-US" altLang="zh-CN" sz="2800" b="1">
                <a:solidFill>
                  <a:schemeClr val="bg1"/>
                </a:solidFill>
                <a:latin typeface="PT Sans Caption" panose="020B0603020203020204" charset="0"/>
                <a:sym typeface="+mn-ea"/>
              </a:rPr>
              <a:t>Technology Architecture</a:t>
            </a:r>
            <a:endParaRPr lang="en-US" altLang="zh-CN" sz="2800" b="1">
              <a:solidFill>
                <a:schemeClr val="bg1"/>
              </a:solidFill>
              <a:latin typeface="PT Sans Caption" panose="020B0603020203020204" charset="0"/>
              <a:sym typeface="+mn-ea"/>
            </a:endParaRPr>
          </a:p>
        </p:txBody>
      </p:sp>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11480" y="0"/>
            <a:ext cx="7499985" cy="548005"/>
          </a:xfrm>
        </p:spPr>
        <p:txBody>
          <a:bodyPr>
            <a:noAutofit/>
          </a:bodyPr>
          <a:p>
            <a:r>
              <a:rPr lang="en-US" altLang="zh-CN" sz="2800" b="1">
                <a:solidFill>
                  <a:schemeClr val="bg1"/>
                </a:solidFill>
                <a:latin typeface="PT Sans Caption Bold" panose="020B0603020203020204" charset="0"/>
                <a:cs typeface="PT Sans Caption Bold" panose="020B0603020203020204" charset="0"/>
                <a:sym typeface="+mn-ea"/>
              </a:rPr>
              <a:t>DAO</a:t>
            </a:r>
            <a:r>
              <a:rPr lang="en-US" altLang="zh-CN" sz="2800" b="1">
                <a:solidFill>
                  <a:schemeClr val="bg1"/>
                </a:solidFill>
                <a:latin typeface="PT Sans Caption Bold" panose="020B0603020203020204" charset="0"/>
                <a:cs typeface="PT Sans Caption Bold" panose="020B0603020203020204" charset="0"/>
              </a:rPr>
              <a:t> translation group VS Amphi</a:t>
            </a:r>
            <a:endParaRPr lang="en-US" altLang="zh-CN" sz="2800" b="1">
              <a:solidFill>
                <a:schemeClr val="bg1"/>
              </a:solidFill>
              <a:latin typeface="PT Sans Caption Bold" panose="020B0603020203020204" charset="0"/>
              <a:cs typeface="PT Sans Caption Bold" panose="020B0603020203020204" charset="0"/>
            </a:endParaRPr>
          </a:p>
        </p:txBody>
      </p:sp>
      <p:sp>
        <p:nvSpPr>
          <p:cNvPr id="4" name="文本框 3"/>
          <p:cNvSpPr txBox="1"/>
          <p:nvPr/>
        </p:nvSpPr>
        <p:spPr>
          <a:xfrm>
            <a:off x="907415" y="3899535"/>
            <a:ext cx="4702175" cy="2584450"/>
          </a:xfrm>
          <a:prstGeom prst="rect">
            <a:avLst/>
          </a:prstGeom>
          <a:noFill/>
        </p:spPr>
        <p:txBody>
          <a:bodyPr wrap="square" rtlCol="0" anchor="t">
            <a:spAutoFit/>
          </a:bodyPr>
          <a:p>
            <a:r>
              <a:rPr lang="en-US" altLang="zh-CN"/>
              <a:t>1. No web3 intelligent translation project in web3</a:t>
            </a:r>
            <a:endParaRPr lang="en-US" altLang="zh-CN"/>
          </a:p>
          <a:p>
            <a:r>
              <a:rPr lang="en-US" altLang="zh-CN"/>
              <a:t>2. Cooperation is maual and slow, tech developing speed is faster than translation</a:t>
            </a:r>
            <a:endParaRPr lang="en-US" altLang="zh-CN"/>
          </a:p>
          <a:p>
            <a:r>
              <a:rPr lang="en-US" altLang="zh-CN"/>
              <a:t>3. Web2 tools are not convenient to use for web3 users </a:t>
            </a:r>
            <a:endParaRPr lang="en-US" altLang="zh-CN"/>
          </a:p>
          <a:p>
            <a:r>
              <a:rPr lang="en-US" altLang="zh-CN"/>
              <a:t>4. Translation asset is offline and can not trade.</a:t>
            </a:r>
            <a:endParaRPr lang="en-US" altLang="zh-CN"/>
          </a:p>
        </p:txBody>
      </p:sp>
      <p:pic>
        <p:nvPicPr>
          <p:cNvPr id="8" name="图片 7"/>
          <p:cNvPicPr>
            <a:picLocks noChangeAspect="1"/>
          </p:cNvPicPr>
          <p:nvPr/>
        </p:nvPicPr>
        <p:blipFill>
          <a:blip r:embed="rId1"/>
          <a:stretch>
            <a:fillRect/>
          </a:stretch>
        </p:blipFill>
        <p:spPr>
          <a:xfrm>
            <a:off x="2223135" y="1833245"/>
            <a:ext cx="1725295" cy="1625600"/>
          </a:xfrm>
          <a:prstGeom prst="rect">
            <a:avLst/>
          </a:prstGeom>
        </p:spPr>
      </p:pic>
      <p:sp>
        <p:nvSpPr>
          <p:cNvPr id="21" name="文本框 20"/>
          <p:cNvSpPr txBox="1"/>
          <p:nvPr/>
        </p:nvSpPr>
        <p:spPr>
          <a:xfrm>
            <a:off x="457200" y="6489700"/>
            <a:ext cx="309880" cy="368300"/>
          </a:xfrm>
          <a:prstGeom prst="rect">
            <a:avLst/>
          </a:prstGeom>
          <a:noFill/>
        </p:spPr>
        <p:txBody>
          <a:bodyPr wrap="none" rtlCol="0" anchor="t">
            <a:spAutoFit/>
          </a:bodyPr>
          <a:p>
            <a:pPr algn="ctr"/>
            <a:endParaRPr lang="zh-CN" altLang="en-US">
              <a:latin typeface="PT Sans Caption" panose="020B0603020203020204" charset="0"/>
            </a:endParaRPr>
          </a:p>
        </p:txBody>
      </p:sp>
      <p:pic>
        <p:nvPicPr>
          <p:cNvPr id="6" name="图片 5"/>
          <p:cNvPicPr>
            <a:picLocks noChangeAspect="1"/>
          </p:cNvPicPr>
          <p:nvPr/>
        </p:nvPicPr>
        <p:blipFill>
          <a:blip r:embed="rId2"/>
          <a:stretch>
            <a:fillRect/>
          </a:stretch>
        </p:blipFill>
        <p:spPr>
          <a:xfrm>
            <a:off x="6749415" y="876935"/>
            <a:ext cx="2911475" cy="3022600"/>
          </a:xfrm>
          <a:prstGeom prst="rect">
            <a:avLst/>
          </a:prstGeom>
        </p:spPr>
      </p:pic>
      <p:sp>
        <p:nvSpPr>
          <p:cNvPr id="10" name="文本框 9"/>
          <p:cNvSpPr txBox="1"/>
          <p:nvPr/>
        </p:nvSpPr>
        <p:spPr>
          <a:xfrm>
            <a:off x="6273165" y="4164965"/>
            <a:ext cx="4702810" cy="2030095"/>
          </a:xfrm>
          <a:prstGeom prst="rect">
            <a:avLst/>
          </a:prstGeom>
          <a:noFill/>
        </p:spPr>
        <p:txBody>
          <a:bodyPr wrap="square" rtlCol="0" anchor="t">
            <a:spAutoFit/>
          </a:bodyPr>
          <a:p>
            <a:r>
              <a:rPr lang="en-US" altLang="zh-CN">
                <a:sym typeface="+mn-ea"/>
              </a:rPr>
              <a:t>1. Amphi provides translation platform for DAOs</a:t>
            </a:r>
            <a:endParaRPr lang="en-US" altLang="zh-CN">
              <a:sym typeface="+mn-ea"/>
            </a:endParaRPr>
          </a:p>
          <a:p>
            <a:r>
              <a:rPr lang="en-US" altLang="zh-CN">
                <a:sym typeface="+mn-ea"/>
              </a:rPr>
              <a:t>2. Processes are coded in smart contract and provide AI tools</a:t>
            </a:r>
            <a:endParaRPr lang="en-US" altLang="zh-CN">
              <a:sym typeface="+mn-ea"/>
            </a:endParaRPr>
          </a:p>
          <a:p>
            <a:r>
              <a:rPr lang="en-US" altLang="zh-CN">
                <a:sym typeface="+mn-ea"/>
              </a:rPr>
              <a:t>3. All procedures are embedded in web3</a:t>
            </a:r>
            <a:endParaRPr lang="en-US" altLang="zh-CN">
              <a:sym typeface="+mn-ea"/>
            </a:endParaRPr>
          </a:p>
          <a:p>
            <a:r>
              <a:rPr lang="en-US" altLang="zh-CN">
                <a:sym typeface="+mn-ea"/>
              </a:rPr>
              <a:t>4. Transferrable translation asset</a:t>
            </a:r>
            <a:endParaRPr lang="en-US" altLang="zh-CN">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4932045" y="1303655"/>
            <a:ext cx="6708140" cy="3249930"/>
          </a:xfrm>
          <a:prstGeom prst="rect">
            <a:avLst/>
          </a:prstGeom>
        </p:spPr>
      </p:pic>
      <p:pic>
        <p:nvPicPr>
          <p:cNvPr id="3" name="图片 2"/>
          <p:cNvPicPr>
            <a:picLocks noChangeAspect="1"/>
          </p:cNvPicPr>
          <p:nvPr/>
        </p:nvPicPr>
        <p:blipFill>
          <a:blip r:embed="rId2"/>
          <a:stretch>
            <a:fillRect/>
          </a:stretch>
        </p:blipFill>
        <p:spPr>
          <a:xfrm>
            <a:off x="1223645" y="1003935"/>
            <a:ext cx="3708400" cy="3849370"/>
          </a:xfrm>
          <a:prstGeom prst="rect">
            <a:avLst/>
          </a:prstGeom>
        </p:spPr>
      </p:pic>
      <p:sp>
        <p:nvSpPr>
          <p:cNvPr id="5" name="文本框 4"/>
          <p:cNvSpPr txBox="1"/>
          <p:nvPr/>
        </p:nvSpPr>
        <p:spPr>
          <a:xfrm>
            <a:off x="7068820" y="5031740"/>
            <a:ext cx="3707765" cy="860425"/>
          </a:xfrm>
          <a:prstGeom prst="rect">
            <a:avLst/>
          </a:prstGeom>
          <a:noFill/>
        </p:spPr>
        <p:txBody>
          <a:bodyPr wrap="square" rtlCol="0">
            <a:spAutoFit/>
          </a:bodyPr>
          <a:p>
            <a:pPr algn="l">
              <a:buClrTx/>
              <a:buSzTx/>
              <a:buNone/>
            </a:pPr>
            <a:r>
              <a:rPr lang="en-US" altLang="zh-CN" sz="1000">
                <a:sym typeface="+mn-ea"/>
              </a:rPr>
              <a:t>1.The project manager has the power to decide the quality.</a:t>
            </a:r>
            <a:endParaRPr lang="en-US" altLang="zh-CN" sz="1000">
              <a:sym typeface="+mn-ea"/>
            </a:endParaRPr>
          </a:p>
          <a:p>
            <a:pPr algn="l">
              <a:buClrTx/>
              <a:buSzTx/>
              <a:buNone/>
            </a:pPr>
            <a:r>
              <a:rPr lang="en-US" altLang="zh-CN" sz="1000">
                <a:sym typeface="+mn-ea"/>
              </a:rPr>
              <a:t>2.</a:t>
            </a:r>
            <a:r>
              <a:rPr lang="en-US" altLang="zh-CN" sz="1000"/>
              <a:t>The centralized transaction always need many processes. Normally it spend 1 month.</a:t>
            </a:r>
            <a:endParaRPr lang="en-US" altLang="zh-CN" sz="1000"/>
          </a:p>
          <a:p>
            <a:pPr algn="l">
              <a:buClrTx/>
              <a:buSzTx/>
              <a:buNone/>
            </a:pPr>
            <a:endParaRPr lang="en-US" altLang="zh-CN" sz="1000"/>
          </a:p>
        </p:txBody>
      </p:sp>
      <p:sp>
        <p:nvSpPr>
          <p:cNvPr id="6" name="文本框 5"/>
          <p:cNvSpPr txBox="1"/>
          <p:nvPr/>
        </p:nvSpPr>
        <p:spPr>
          <a:xfrm>
            <a:off x="894080" y="4954905"/>
            <a:ext cx="4872990" cy="1014730"/>
          </a:xfrm>
          <a:prstGeom prst="rect">
            <a:avLst/>
          </a:prstGeom>
          <a:noFill/>
        </p:spPr>
        <p:txBody>
          <a:bodyPr wrap="square" rtlCol="0" anchor="t">
            <a:spAutoFit/>
          </a:bodyPr>
          <a:p>
            <a:pPr algn="l"/>
            <a:r>
              <a:rPr lang="en-US" altLang="zh-CN" sz="1000"/>
              <a:t>1. The translator and validator is not only a cooperation relationship like before, the validator has the responsibility to control the translator's quality, and the buyer will control the validator’s quality with a simple choice button accept or reject.</a:t>
            </a:r>
            <a:endParaRPr lang="en-US" altLang="zh-CN" sz="1000"/>
          </a:p>
          <a:p>
            <a:pPr algn="l"/>
            <a:r>
              <a:rPr lang="en-US" altLang="zh-CN" sz="1000"/>
              <a:t>2. Web3 payment is very fast globally, like a minute.</a:t>
            </a:r>
            <a:endParaRPr lang="en-US" altLang="zh-CN" sz="1000"/>
          </a:p>
          <a:p>
            <a:pPr algn="l"/>
            <a:endParaRPr lang="en-US" altLang="zh-CN" sz="1000"/>
          </a:p>
        </p:txBody>
      </p:sp>
      <p:sp>
        <p:nvSpPr>
          <p:cNvPr id="7" name="文本框 6"/>
          <p:cNvSpPr txBox="1"/>
          <p:nvPr/>
        </p:nvSpPr>
        <p:spPr>
          <a:xfrm>
            <a:off x="375920" y="0"/>
            <a:ext cx="5909310" cy="521970"/>
          </a:xfrm>
          <a:prstGeom prst="rect">
            <a:avLst/>
          </a:prstGeom>
          <a:noFill/>
        </p:spPr>
        <p:txBody>
          <a:bodyPr wrap="none" rtlCol="0" anchor="t">
            <a:spAutoFit/>
          </a:bodyPr>
          <a:p>
            <a:pPr algn="l"/>
            <a:r>
              <a:rPr lang="en-US" altLang="zh-CN" sz="2800" b="1">
                <a:solidFill>
                  <a:schemeClr val="bg1"/>
                </a:solidFill>
                <a:latin typeface="PT Sans Caption" panose="020B0603020203020204" charset="0"/>
                <a:sym typeface="+mn-ea"/>
              </a:rPr>
              <a:t>Web2 language service vs Amphi</a:t>
            </a:r>
            <a:endParaRPr lang="en-US" altLang="zh-CN" sz="2800" b="1">
              <a:solidFill>
                <a:schemeClr val="bg1"/>
              </a:solidFill>
              <a:latin typeface="PT Sans Caption" panose="020B0603020203020204" charset="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200275" y="2441575"/>
            <a:ext cx="3270885" cy="706755"/>
          </a:xfrm>
          <a:prstGeom prst="rect">
            <a:avLst/>
          </a:prstGeom>
          <a:noFill/>
        </p:spPr>
        <p:txBody>
          <a:bodyPr wrap="square" rtlCol="0">
            <a:spAutoFit/>
          </a:bodyPr>
          <a:p>
            <a:r>
              <a:rPr lang="en-US" altLang="zh-CN" sz="1000" b="1">
                <a:latin typeface="PT Sans Caption Bold" panose="020B0603020203020204" charset="0"/>
                <a:ea typeface="PT Sans Caption" panose="020B0603020203020204" charset="0"/>
                <a:cs typeface="PT Sans Caption Bold" panose="020B0603020203020204" charset="0"/>
                <a:sym typeface="+mn-ea"/>
              </a:rPr>
              <a:t>1. More efficient transaction.</a:t>
            </a:r>
            <a:r>
              <a:rPr lang="en-US" altLang="zh-CN" sz="1000">
                <a:latin typeface="PT Sans Caption" panose="020B0603020203020204" charset="0"/>
                <a:ea typeface="PT Sans Caption" panose="020B0603020203020204" charset="0"/>
                <a:cs typeface="PT Sans Caption" panose="020B0603020203020204" charset="0"/>
                <a:sym typeface="+mn-ea"/>
              </a:rPr>
              <a:t> the translator and validator will feel they can get payment much faster than previous, they get paid</a:t>
            </a:r>
            <a:r>
              <a:rPr lang="en-US" altLang="zh-CN" sz="1000" b="1">
                <a:latin typeface="PT Sans Caption Bold" panose="020B0603020203020204" charset="0"/>
                <a:ea typeface="PT Sans Caption" panose="020B0603020203020204" charset="0"/>
                <a:cs typeface="PT Sans Caption Bold" panose="020B0603020203020204" charset="0"/>
                <a:sym typeface="+mn-ea"/>
              </a:rPr>
              <a:t> month</a:t>
            </a:r>
            <a:r>
              <a:rPr lang="en-US" altLang="zh-CN" sz="1000">
                <a:latin typeface="PT Sans Caption" panose="020B0603020203020204" charset="0"/>
                <a:ea typeface="PT Sans Caption" panose="020B0603020203020204" charset="0"/>
                <a:cs typeface="PT Sans Caption" panose="020B0603020203020204" charset="0"/>
                <a:sym typeface="+mn-ea"/>
              </a:rPr>
              <a:t> a time once they completed, and now just</a:t>
            </a:r>
            <a:r>
              <a:rPr lang="en-US" altLang="zh-CN" sz="1000" b="1">
                <a:latin typeface="PT Sans Caption Bold" panose="020B0603020203020204" charset="0"/>
                <a:ea typeface="PT Sans Caption" panose="020B0603020203020204" charset="0"/>
                <a:cs typeface="PT Sans Caption Bold" panose="020B0603020203020204" charset="0"/>
                <a:sym typeface="+mn-ea"/>
              </a:rPr>
              <a:t> 1 minute</a:t>
            </a:r>
            <a:r>
              <a:rPr lang="en-US" altLang="zh-CN" sz="1000">
                <a:latin typeface="PT Sans Caption" panose="020B0603020203020204" charset="0"/>
                <a:ea typeface="PT Sans Caption" panose="020B0603020203020204" charset="0"/>
                <a:cs typeface="PT Sans Caption" panose="020B0603020203020204" charset="0"/>
                <a:sym typeface="+mn-ea"/>
              </a:rPr>
              <a:t>.</a:t>
            </a:r>
            <a:endParaRPr lang="en-US" altLang="zh-CN" sz="1000">
              <a:latin typeface="PT Sans Caption" panose="020B0603020203020204" charset="0"/>
              <a:ea typeface="PT Sans Caption" panose="020B0603020203020204" charset="0"/>
              <a:cs typeface="PT Sans Caption" panose="020B0603020203020204" charset="0"/>
              <a:sym typeface="+mn-ea"/>
            </a:endParaRPr>
          </a:p>
        </p:txBody>
      </p:sp>
      <p:sp>
        <p:nvSpPr>
          <p:cNvPr id="5" name="文本框 4"/>
          <p:cNvSpPr txBox="1"/>
          <p:nvPr/>
        </p:nvSpPr>
        <p:spPr>
          <a:xfrm>
            <a:off x="7883525" y="5243830"/>
            <a:ext cx="2778125" cy="706755"/>
          </a:xfrm>
          <a:prstGeom prst="rect">
            <a:avLst/>
          </a:prstGeom>
          <a:noFill/>
        </p:spPr>
        <p:txBody>
          <a:bodyPr wrap="square" rtlCol="0" anchor="t">
            <a:spAutoFit/>
          </a:bodyPr>
          <a:p>
            <a:pPr algn="l">
              <a:buClrTx/>
              <a:buSzTx/>
              <a:buFontTx/>
            </a:pPr>
            <a:r>
              <a:rPr lang="en-US" altLang="zh-CN" sz="1000" b="1">
                <a:latin typeface="PT Sans Caption Bold" panose="020B0603020203020204" charset="0"/>
                <a:ea typeface="PT Sans Caption" panose="020B0603020203020204" charset="0"/>
                <a:cs typeface="PT Sans Caption Bold" panose="020B0603020203020204" charset="0"/>
                <a:sym typeface="+mn-ea"/>
              </a:rPr>
              <a:t>5. Glossary is the asset, and can be mint as NFT.</a:t>
            </a:r>
            <a:r>
              <a:rPr lang="en-US" altLang="zh-CN" sz="1000">
                <a:latin typeface="PT Sans Caption" panose="020B0603020203020204" charset="0"/>
                <a:ea typeface="PT Sans Caption" panose="020B0603020203020204" charset="0"/>
                <a:cs typeface="PT Sans Caption" panose="020B0603020203020204" charset="0"/>
                <a:sym typeface="+mn-ea"/>
              </a:rPr>
              <a:t> Translators own not only intellectual property but also transferable assets.</a:t>
            </a:r>
            <a:endParaRPr lang="en-US" altLang="zh-CN" sz="1000">
              <a:latin typeface="PT Sans Caption" panose="020B0603020203020204" charset="0"/>
              <a:ea typeface="PT Sans Caption" panose="020B0603020203020204" charset="0"/>
              <a:cs typeface="PT Sans Caption" panose="020B0603020203020204" charset="0"/>
              <a:sym typeface="+mn-ea"/>
            </a:endParaRPr>
          </a:p>
        </p:txBody>
      </p:sp>
      <p:sp>
        <p:nvSpPr>
          <p:cNvPr id="9" name="文本框 8"/>
          <p:cNvSpPr txBox="1"/>
          <p:nvPr/>
        </p:nvSpPr>
        <p:spPr>
          <a:xfrm>
            <a:off x="1073785" y="5317490"/>
            <a:ext cx="2648585" cy="706755"/>
          </a:xfrm>
          <a:prstGeom prst="rect">
            <a:avLst/>
          </a:prstGeom>
          <a:noFill/>
        </p:spPr>
        <p:txBody>
          <a:bodyPr wrap="square" rtlCol="0" anchor="t">
            <a:spAutoFit/>
          </a:bodyPr>
          <a:p>
            <a:pPr algn="l"/>
            <a:r>
              <a:rPr lang="en-US" altLang="zh-CN" sz="1000" b="1">
                <a:latin typeface="PT Sans Caption Bold" panose="020B0603020203020204" charset="0"/>
                <a:ea typeface="PT Sans Caption" panose="020B0603020203020204" charset="0"/>
                <a:cs typeface="PT Sans Caption Bold" panose="020B0603020203020204" charset="0"/>
                <a:sym typeface="+mn-ea"/>
              </a:rPr>
              <a:t>3. Increase translators' revenue. </a:t>
            </a:r>
            <a:r>
              <a:rPr lang="en-US" altLang="zh-CN" sz="1000">
                <a:latin typeface="PT Sans Caption" panose="020B0603020203020204" charset="0"/>
                <a:ea typeface="PT Sans Caption" panose="020B0603020203020204" charset="0"/>
                <a:cs typeface="PT Sans Caption" panose="020B0603020203020204" charset="0"/>
                <a:sym typeface="+mn-ea"/>
              </a:rPr>
              <a:t>the translator and validator will find they can work more than usual and more efficient because of Amphi AI tools</a:t>
            </a:r>
            <a:endParaRPr lang="en-US" altLang="zh-CN" sz="1000">
              <a:latin typeface="PT Sans Caption" panose="020B0603020203020204" charset="0"/>
              <a:ea typeface="PT Sans Caption" panose="020B0603020203020204" charset="0"/>
              <a:cs typeface="PT Sans Caption" panose="020B0603020203020204" charset="0"/>
              <a:sym typeface="+mn-ea"/>
            </a:endParaRPr>
          </a:p>
        </p:txBody>
      </p:sp>
      <p:pic>
        <p:nvPicPr>
          <p:cNvPr id="10" name="图片 9"/>
          <p:cNvPicPr>
            <a:picLocks noChangeAspect="1"/>
          </p:cNvPicPr>
          <p:nvPr/>
        </p:nvPicPr>
        <p:blipFill>
          <a:blip r:embed="rId1"/>
          <a:stretch>
            <a:fillRect/>
          </a:stretch>
        </p:blipFill>
        <p:spPr>
          <a:xfrm>
            <a:off x="8395335" y="3794760"/>
            <a:ext cx="938530" cy="1019175"/>
          </a:xfrm>
          <a:prstGeom prst="rect">
            <a:avLst/>
          </a:prstGeom>
        </p:spPr>
      </p:pic>
      <p:pic>
        <p:nvPicPr>
          <p:cNvPr id="11" name="图片 10"/>
          <p:cNvPicPr>
            <a:picLocks noChangeAspect="1"/>
          </p:cNvPicPr>
          <p:nvPr/>
        </p:nvPicPr>
        <p:blipFill>
          <a:blip r:embed="rId2"/>
          <a:stretch>
            <a:fillRect/>
          </a:stretch>
        </p:blipFill>
        <p:spPr>
          <a:xfrm>
            <a:off x="4878070" y="3638550"/>
            <a:ext cx="1442720" cy="1358265"/>
          </a:xfrm>
          <a:prstGeom prst="rect">
            <a:avLst/>
          </a:prstGeom>
        </p:spPr>
      </p:pic>
      <p:pic>
        <p:nvPicPr>
          <p:cNvPr id="12" name="图片 11"/>
          <p:cNvPicPr>
            <a:picLocks noChangeAspect="1"/>
          </p:cNvPicPr>
          <p:nvPr/>
        </p:nvPicPr>
        <p:blipFill>
          <a:blip r:embed="rId3"/>
          <a:stretch>
            <a:fillRect/>
          </a:stretch>
        </p:blipFill>
        <p:spPr>
          <a:xfrm>
            <a:off x="2900045" y="963295"/>
            <a:ext cx="1316355" cy="1213485"/>
          </a:xfrm>
          <a:prstGeom prst="rect">
            <a:avLst/>
          </a:prstGeom>
        </p:spPr>
      </p:pic>
      <p:sp>
        <p:nvSpPr>
          <p:cNvPr id="17" name="文本框 16"/>
          <p:cNvSpPr txBox="1"/>
          <p:nvPr/>
        </p:nvSpPr>
        <p:spPr>
          <a:xfrm>
            <a:off x="447040" y="0"/>
            <a:ext cx="3902075" cy="521970"/>
          </a:xfrm>
          <a:prstGeom prst="rect">
            <a:avLst/>
          </a:prstGeom>
          <a:noFill/>
        </p:spPr>
        <p:txBody>
          <a:bodyPr wrap="none" rtlCol="0" anchor="t">
            <a:spAutoFit/>
          </a:bodyPr>
          <a:p>
            <a:r>
              <a:rPr lang="en-US" altLang="zh-CN" sz="2800" b="1">
                <a:solidFill>
                  <a:schemeClr val="bg1"/>
                </a:solidFill>
                <a:latin typeface="PT Sans Caption" panose="020B0603020203020204" charset="0"/>
                <a:sym typeface="+mn-ea"/>
              </a:rPr>
              <a:t>What does Amphi do?</a:t>
            </a:r>
            <a:endParaRPr lang="en-US" altLang="zh-CN" sz="2800" b="1">
              <a:solidFill>
                <a:schemeClr val="bg1"/>
              </a:solidFill>
              <a:latin typeface="PT Sans Caption" panose="020B0603020203020204" charset="0"/>
              <a:sym typeface="+mn-ea"/>
            </a:endParaRPr>
          </a:p>
        </p:txBody>
      </p:sp>
      <p:pic>
        <p:nvPicPr>
          <p:cNvPr id="18" name="图片 17"/>
          <p:cNvPicPr>
            <a:picLocks noChangeAspect="1"/>
          </p:cNvPicPr>
          <p:nvPr/>
        </p:nvPicPr>
        <p:blipFill>
          <a:blip r:embed="rId4"/>
          <a:stretch>
            <a:fillRect/>
          </a:stretch>
        </p:blipFill>
        <p:spPr>
          <a:xfrm>
            <a:off x="1457325" y="3665220"/>
            <a:ext cx="1442720" cy="1331595"/>
          </a:xfrm>
          <a:prstGeom prst="rect">
            <a:avLst/>
          </a:prstGeom>
        </p:spPr>
      </p:pic>
      <p:sp>
        <p:nvSpPr>
          <p:cNvPr id="19" name="文本框 18"/>
          <p:cNvSpPr txBox="1"/>
          <p:nvPr/>
        </p:nvSpPr>
        <p:spPr>
          <a:xfrm>
            <a:off x="4478655" y="5317490"/>
            <a:ext cx="2648585" cy="860425"/>
          </a:xfrm>
          <a:prstGeom prst="rect">
            <a:avLst/>
          </a:prstGeom>
          <a:noFill/>
        </p:spPr>
        <p:txBody>
          <a:bodyPr wrap="square" rtlCol="0" anchor="t">
            <a:spAutoFit/>
          </a:bodyPr>
          <a:p>
            <a:pPr algn="l">
              <a:buClrTx/>
              <a:buSzTx/>
              <a:buFontTx/>
            </a:pPr>
            <a:r>
              <a:rPr lang="en-US" altLang="zh-CN" sz="1000" b="1">
                <a:latin typeface="PT Sans Caption Bold" panose="020B0603020203020204" charset="0"/>
                <a:ea typeface="PT Sans Caption" panose="020B0603020203020204" charset="0"/>
                <a:cs typeface="PT Sans Caption Bold" panose="020B0603020203020204" charset="0"/>
                <a:sym typeface="+mn-ea"/>
              </a:rPr>
              <a:t>4. </a:t>
            </a:r>
            <a:r>
              <a:rPr lang="en-US" altLang="zh-CN" sz="1000" b="1">
                <a:latin typeface="PT Sans Caption Bold" panose="020B0603020203020204" charset="0"/>
                <a:ea typeface="PT Sans Caption" panose="020B0603020203020204" charset="0"/>
                <a:cs typeface="PT Sans Caption Bold" panose="020B0603020203020204" charset="0"/>
                <a:sym typeface="+mn-ea"/>
              </a:rPr>
              <a:t>High quality service</a:t>
            </a:r>
            <a:r>
              <a:rPr lang="en-US" altLang="zh-CN" sz="1000">
                <a:latin typeface="PT Sans Caption" panose="020B0603020203020204" charset="0"/>
                <a:ea typeface="PT Sans Caption" panose="020B0603020203020204" charset="0"/>
                <a:cs typeface="PT Sans Caption" panose="020B0603020203020204" charset="0"/>
                <a:sym typeface="+mn-ea"/>
              </a:rPr>
              <a:t>. amphi have tripartite supervision mechanism and DAO to supervise the high quality of translation.</a:t>
            </a:r>
            <a:endParaRPr lang="en-US" altLang="zh-CN" sz="1000">
              <a:latin typeface="PT Sans Caption" panose="020B0603020203020204" charset="0"/>
              <a:ea typeface="PT Sans Caption" panose="020B0603020203020204" charset="0"/>
              <a:cs typeface="PT Sans Caption" panose="020B0603020203020204" charset="0"/>
              <a:sym typeface="+mn-ea"/>
            </a:endParaRPr>
          </a:p>
          <a:p>
            <a:pPr algn="l">
              <a:buClrTx/>
              <a:buSzTx/>
              <a:buFontTx/>
            </a:pPr>
            <a:endParaRPr lang="en-US" altLang="zh-CN" sz="1000">
              <a:latin typeface="PT Sans Caption" panose="020B0603020203020204" charset="0"/>
              <a:ea typeface="PT Sans Caption" panose="020B0603020203020204" charset="0"/>
              <a:cs typeface="PT Sans Caption" panose="020B0603020203020204" charset="0"/>
              <a:sym typeface="+mn-ea"/>
            </a:endParaRPr>
          </a:p>
        </p:txBody>
      </p:sp>
      <p:sp>
        <p:nvSpPr>
          <p:cNvPr id="3" name="文本框 2"/>
          <p:cNvSpPr txBox="1"/>
          <p:nvPr/>
        </p:nvSpPr>
        <p:spPr>
          <a:xfrm>
            <a:off x="717550" y="4875530"/>
            <a:ext cx="2386965" cy="368300"/>
          </a:xfrm>
          <a:prstGeom prst="rect">
            <a:avLst/>
          </a:prstGeom>
          <a:noFill/>
        </p:spPr>
        <p:txBody>
          <a:bodyPr wrap="square" rtlCol="0" anchor="t">
            <a:spAutoFit/>
          </a:bodyPr>
          <a:p>
            <a:r>
              <a:rPr lang="en-US" altLang="zh-CN"/>
              <a:t> </a:t>
            </a:r>
            <a:endParaRPr lang="en-US" altLang="zh-CN"/>
          </a:p>
        </p:txBody>
      </p:sp>
      <p:pic>
        <p:nvPicPr>
          <p:cNvPr id="4" name="图片 3" descr="3584417"/>
          <p:cNvPicPr>
            <a:picLocks noChangeAspect="1"/>
          </p:cNvPicPr>
          <p:nvPr/>
        </p:nvPicPr>
        <p:blipFill>
          <a:blip r:embed="rId5"/>
          <a:stretch>
            <a:fillRect/>
          </a:stretch>
        </p:blipFill>
        <p:spPr>
          <a:xfrm>
            <a:off x="6877050" y="1097915"/>
            <a:ext cx="1078865" cy="1078865"/>
          </a:xfrm>
          <a:prstGeom prst="rect">
            <a:avLst/>
          </a:prstGeom>
        </p:spPr>
      </p:pic>
      <p:sp>
        <p:nvSpPr>
          <p:cNvPr id="6" name="文本框 5"/>
          <p:cNvSpPr txBox="1"/>
          <p:nvPr/>
        </p:nvSpPr>
        <p:spPr>
          <a:xfrm>
            <a:off x="6269990" y="2518410"/>
            <a:ext cx="3270250" cy="553085"/>
          </a:xfrm>
          <a:prstGeom prst="rect">
            <a:avLst/>
          </a:prstGeom>
          <a:noFill/>
        </p:spPr>
        <p:txBody>
          <a:bodyPr wrap="square" rtlCol="0">
            <a:spAutoFit/>
          </a:bodyPr>
          <a:p>
            <a:pPr algn="l">
              <a:buClrTx/>
              <a:buSzTx/>
              <a:buFontTx/>
            </a:pPr>
            <a:r>
              <a:rPr lang="en-US" altLang="zh-CN" sz="1000" b="1">
                <a:latin typeface="PT Sans Caption Bold" panose="020B0603020203020204" charset="0"/>
                <a:ea typeface="PT Sans Caption" panose="020B0603020203020204" charset="0"/>
                <a:cs typeface="PT Sans Caption Bold" panose="020B0603020203020204" charset="0"/>
              </a:rPr>
              <a:t>2. Flexible cooperation and payment. </a:t>
            </a:r>
            <a:r>
              <a:rPr lang="en-US" altLang="zh-CN" sz="1000">
                <a:latin typeface="PT Sans Caption" panose="020B0603020203020204" charset="0"/>
                <a:ea typeface="PT Sans Caption" panose="020B0603020203020204" charset="0"/>
                <a:cs typeface="PT Sans Caption" panose="020B0603020203020204" charset="0"/>
              </a:rPr>
              <a:t>the bounty can be customized by translation buyer, and workload can be chosen by translators. </a:t>
            </a:r>
            <a:endParaRPr lang="en-US" altLang="zh-CN" sz="1000">
              <a:latin typeface="PT Sans Caption" panose="020B0603020203020204" charset="0"/>
              <a:ea typeface="PT Sans Caption" panose="020B0603020203020204" charset="0"/>
              <a:cs typeface="PT Sans Caption" panose="020B0603020203020204" charset="0"/>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328295" y="6985"/>
            <a:ext cx="4064000" cy="521970"/>
          </a:xfrm>
          <a:prstGeom prst="rect">
            <a:avLst/>
          </a:prstGeom>
          <a:noFill/>
        </p:spPr>
        <p:txBody>
          <a:bodyPr wrap="none" rtlCol="0" anchor="t">
            <a:spAutoFit/>
          </a:bodyPr>
          <a:p>
            <a:r>
              <a:rPr lang="en-US" altLang="zh-CN" sz="2800" b="1">
                <a:solidFill>
                  <a:schemeClr val="bg1"/>
                </a:solidFill>
                <a:latin typeface="PT Sans Caption Bold" panose="020B0603020203020204" charset="0"/>
                <a:cs typeface="PT Sans Caption Bold" panose="020B0603020203020204" charset="0"/>
              </a:rPr>
              <a:t>Smart Contract logical</a:t>
            </a:r>
            <a:endParaRPr lang="en-US" altLang="zh-CN" sz="2800" b="1">
              <a:solidFill>
                <a:schemeClr val="bg1"/>
              </a:solidFill>
              <a:latin typeface="PT Sans Caption Bold" panose="020B0603020203020204" charset="0"/>
              <a:cs typeface="PT Sans Caption Bold" panose="020B0603020203020204" charset="0"/>
            </a:endParaRPr>
          </a:p>
        </p:txBody>
      </p:sp>
      <p:pic>
        <p:nvPicPr>
          <p:cNvPr id="8" name="图片 7" descr="未命名文件-11"/>
          <p:cNvPicPr>
            <a:picLocks noChangeAspect="1"/>
          </p:cNvPicPr>
          <p:nvPr/>
        </p:nvPicPr>
        <p:blipFill>
          <a:blip r:embed="rId1"/>
          <a:stretch>
            <a:fillRect/>
          </a:stretch>
        </p:blipFill>
        <p:spPr>
          <a:xfrm>
            <a:off x="803275" y="666115"/>
            <a:ext cx="6003290" cy="6048375"/>
          </a:xfrm>
          <a:prstGeom prst="rect">
            <a:avLst/>
          </a:prstGeom>
        </p:spPr>
      </p:pic>
      <p:sp>
        <p:nvSpPr>
          <p:cNvPr id="10" name="文本框 9"/>
          <p:cNvSpPr txBox="1"/>
          <p:nvPr/>
        </p:nvSpPr>
        <p:spPr>
          <a:xfrm>
            <a:off x="7270750" y="2680970"/>
            <a:ext cx="3552825" cy="368300"/>
          </a:xfrm>
          <a:prstGeom prst="rect">
            <a:avLst/>
          </a:prstGeom>
          <a:noFill/>
        </p:spPr>
        <p:txBody>
          <a:bodyPr wrap="none" rtlCol="0" anchor="t">
            <a:spAutoFit/>
          </a:bodyPr>
          <a:p>
            <a:r>
              <a:rPr lang="en-US" altLang="zh-CN">
                <a:sym typeface="+mn-ea"/>
              </a:rPr>
              <a:t>2. R</a:t>
            </a:r>
            <a:r>
              <a:rPr lang="en-US" altLang="zh-CN">
                <a:latin typeface="PT Sans Caption" panose="020B0603020203020204" charset="0"/>
                <a:sym typeface="+mn-ea"/>
              </a:rPr>
              <a:t>egister </a:t>
            </a:r>
            <a:r>
              <a:rPr lang="en-US" altLang="zh-CN">
                <a:sym typeface="+mn-ea"/>
              </a:rPr>
              <a:t>with certifications.</a:t>
            </a:r>
            <a:endParaRPr lang="zh-CN" altLang="en-US"/>
          </a:p>
        </p:txBody>
      </p:sp>
      <p:sp>
        <p:nvSpPr>
          <p:cNvPr id="11" name="文本框 10"/>
          <p:cNvSpPr txBox="1"/>
          <p:nvPr/>
        </p:nvSpPr>
        <p:spPr>
          <a:xfrm>
            <a:off x="7270750" y="1325880"/>
            <a:ext cx="4241800" cy="922020"/>
          </a:xfrm>
          <a:prstGeom prst="rect">
            <a:avLst/>
          </a:prstGeom>
          <a:noFill/>
        </p:spPr>
        <p:txBody>
          <a:bodyPr wrap="square" rtlCol="0" anchor="t">
            <a:spAutoFit/>
          </a:bodyPr>
          <a:p>
            <a:r>
              <a:rPr lang="en-US" altLang="zh-CN">
                <a:sym typeface="+mn-ea"/>
              </a:rPr>
              <a:t>1.Translators are from web2 professional translators, and web3 translation group.</a:t>
            </a:r>
            <a:endParaRPr lang="zh-CN" altLang="en-US"/>
          </a:p>
        </p:txBody>
      </p:sp>
      <p:sp>
        <p:nvSpPr>
          <p:cNvPr id="12" name="文本框 11"/>
          <p:cNvSpPr txBox="1"/>
          <p:nvPr/>
        </p:nvSpPr>
        <p:spPr>
          <a:xfrm>
            <a:off x="7270750" y="3482340"/>
            <a:ext cx="4067175" cy="645160"/>
          </a:xfrm>
          <a:prstGeom prst="rect">
            <a:avLst/>
          </a:prstGeom>
          <a:noFill/>
        </p:spPr>
        <p:txBody>
          <a:bodyPr wrap="square" rtlCol="0" anchor="t">
            <a:spAutoFit/>
          </a:bodyPr>
          <a:p>
            <a:r>
              <a:rPr lang="en-US" altLang="zh-CN">
                <a:sym typeface="+mn-ea"/>
              </a:rPr>
              <a:t>3. Translators, verifiers, and buyers are mutually restrictive.</a:t>
            </a:r>
            <a:endParaRPr lang="zh-CN" altLang="en-US"/>
          </a:p>
        </p:txBody>
      </p:sp>
      <p:sp>
        <p:nvSpPr>
          <p:cNvPr id="13" name="文本框 12"/>
          <p:cNvSpPr txBox="1"/>
          <p:nvPr/>
        </p:nvSpPr>
        <p:spPr>
          <a:xfrm>
            <a:off x="7270750" y="4803140"/>
            <a:ext cx="3215640" cy="368300"/>
          </a:xfrm>
          <a:prstGeom prst="rect">
            <a:avLst/>
          </a:prstGeom>
          <a:noFill/>
        </p:spPr>
        <p:txBody>
          <a:bodyPr wrap="none" rtlCol="0" anchor="t">
            <a:spAutoFit/>
          </a:bodyPr>
          <a:p>
            <a:r>
              <a:rPr lang="en-US" altLang="zh-CN">
                <a:sym typeface="+mn-ea"/>
              </a:rPr>
              <a:t>4. DAO vote for the quality.</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3" name="直接连接符 2"/>
          <p:cNvCxnSpPr/>
          <p:nvPr>
            <p:custDataLst>
              <p:tags r:id="rId1"/>
            </p:custDataLst>
          </p:nvPr>
        </p:nvCxnSpPr>
        <p:spPr>
          <a:xfrm>
            <a:off x="838994" y="3760507"/>
            <a:ext cx="10514013" cy="0"/>
          </a:xfrm>
          <a:prstGeom prst="line">
            <a:avLst/>
          </a:prstGeom>
          <a:ln w="12700">
            <a:solidFill>
              <a:sysClr val="window" lastClr="FFFFFF">
                <a:lumMod val="65000"/>
              </a:sysClr>
            </a:solidFill>
          </a:ln>
        </p:spPr>
        <p:style>
          <a:lnRef idx="1">
            <a:srgbClr val="8590CA"/>
          </a:lnRef>
          <a:fillRef idx="0">
            <a:srgbClr val="8590CA"/>
          </a:fillRef>
          <a:effectRef idx="0">
            <a:srgbClr val="8590CA"/>
          </a:effectRef>
          <a:fontRef idx="minor">
            <a:sysClr val="windowText" lastClr="000000"/>
          </a:fontRef>
        </p:style>
      </p:cxnSp>
      <p:sp>
        <p:nvSpPr>
          <p:cNvPr id="5" name="椭圆 4"/>
          <p:cNvSpPr/>
          <p:nvPr>
            <p:custDataLst>
              <p:tags r:id="rId2"/>
            </p:custDataLst>
          </p:nvPr>
        </p:nvSpPr>
        <p:spPr>
          <a:xfrm flipH="1">
            <a:off x="1873499" y="3666378"/>
            <a:ext cx="188259" cy="188259"/>
          </a:xfrm>
          <a:prstGeom prst="ellipse">
            <a:avLst/>
          </a:prstGeom>
          <a:solidFill>
            <a:srgbClr val="000000"/>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solidFill>
                <a:srgbClr val="FFFFFF">
                  <a:lumMod val="10000"/>
                </a:srgbClr>
              </a:solidFill>
              <a:latin typeface="Arial" panose="020B0604020202020204" pitchFamily="34" charset="0"/>
              <a:ea typeface="微软雅黑" charset="-122"/>
              <a:sym typeface="Arial" panose="020B0604020202020204" pitchFamily="34" charset="0"/>
            </a:endParaRPr>
          </a:p>
        </p:txBody>
      </p:sp>
      <p:sp>
        <p:nvSpPr>
          <p:cNvPr id="10" name="椭圆 9"/>
          <p:cNvSpPr/>
          <p:nvPr>
            <p:custDataLst>
              <p:tags r:id="rId3"/>
            </p:custDataLst>
          </p:nvPr>
        </p:nvSpPr>
        <p:spPr>
          <a:xfrm flipH="1">
            <a:off x="1546800" y="2674476"/>
            <a:ext cx="833719" cy="833719"/>
          </a:xfrm>
          <a:prstGeom prst="ellipse">
            <a:avLst/>
          </a:prstGeom>
          <a:solidFill>
            <a:srgbClr val="000000"/>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sz="1400" dirty="0">
              <a:solidFill>
                <a:sysClr val="window" lastClr="FFFFFF"/>
              </a:solidFill>
              <a:latin typeface="Arial" panose="020B0604020202020204" pitchFamily="34" charset="0"/>
              <a:ea typeface="微软雅黑" charset="-122"/>
              <a:sym typeface="Arial" panose="020B0604020202020204" pitchFamily="34" charset="0"/>
            </a:endParaRPr>
          </a:p>
        </p:txBody>
      </p:sp>
      <p:sp>
        <p:nvSpPr>
          <p:cNvPr id="31" name="文本框 30"/>
          <p:cNvSpPr txBox="1"/>
          <p:nvPr>
            <p:custDataLst>
              <p:tags r:id="rId4"/>
            </p:custDataLst>
          </p:nvPr>
        </p:nvSpPr>
        <p:spPr>
          <a:xfrm>
            <a:off x="1546799" y="2673361"/>
            <a:ext cx="833720" cy="835948"/>
          </a:xfrm>
          <a:prstGeom prst="rect">
            <a:avLst/>
          </a:prstGeom>
        </p:spPr>
        <p:txBody>
          <a:bodyPr wrap="square" anchor="ctr" anchorCtr="0">
            <a:noAutofit/>
          </a:bodyPr>
          <a:lstStyle>
            <a:defPPr>
              <a:defRPr lang="zh-CN"/>
            </a:defPPr>
            <a:lvl1pPr algn="ctr">
              <a:defRPr sz="2400">
                <a:solidFill>
                  <a:sysClr val="window" lastClr="FFFFFF"/>
                </a:solidFill>
                <a:latin typeface="微软雅黑 Light" panose="020B0502040204020203" pitchFamily="34" charset="-122"/>
              </a:defRPr>
            </a:lvl1pPr>
          </a:lstStyle>
          <a:p>
            <a:pPr>
              <a:lnSpc>
                <a:spcPct val="120000"/>
              </a:lnSpc>
            </a:pPr>
            <a:r>
              <a:rPr lang="en-US" altLang="zh-CN" sz="2000" dirty="0">
                <a:latin typeface="Arial" panose="020B0604020202020204" pitchFamily="34" charset="0"/>
                <a:ea typeface="微软雅黑" charset="-122"/>
                <a:sym typeface="Arial" panose="020B0604020202020204" pitchFamily="34" charset="0"/>
              </a:rPr>
              <a:t>2022.12</a:t>
            </a:r>
            <a:endParaRPr lang="zh-CN" altLang="en-US" sz="2000" dirty="0">
              <a:latin typeface="Arial" panose="020B0604020202020204" pitchFamily="34" charset="0"/>
              <a:ea typeface="微软雅黑" charset="-122"/>
              <a:sym typeface="Arial" panose="020B0604020202020204" pitchFamily="34" charset="0"/>
            </a:endParaRPr>
          </a:p>
        </p:txBody>
      </p:sp>
      <p:sp>
        <p:nvSpPr>
          <p:cNvPr id="6" name="椭圆 5"/>
          <p:cNvSpPr/>
          <p:nvPr>
            <p:custDataLst>
              <p:tags r:id="rId5"/>
            </p:custDataLst>
          </p:nvPr>
        </p:nvSpPr>
        <p:spPr>
          <a:xfrm flipH="1">
            <a:off x="3966979" y="3666378"/>
            <a:ext cx="188259" cy="188259"/>
          </a:xfrm>
          <a:prstGeom prst="ellipse">
            <a:avLst/>
          </a:prstGeom>
          <a:solidFill>
            <a:srgbClr val="8590CA"/>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solidFill>
                <a:srgbClr val="FFFFFF">
                  <a:lumMod val="10000"/>
                </a:srgbClr>
              </a:solidFill>
              <a:latin typeface="Arial" panose="020B0604020202020204" pitchFamily="34" charset="0"/>
              <a:ea typeface="微软雅黑" charset="-122"/>
              <a:sym typeface="Arial" panose="020B0604020202020204" pitchFamily="34" charset="0"/>
            </a:endParaRPr>
          </a:p>
        </p:txBody>
      </p:sp>
      <p:sp>
        <p:nvSpPr>
          <p:cNvPr id="9" name="椭圆 8"/>
          <p:cNvSpPr/>
          <p:nvPr>
            <p:custDataLst>
              <p:tags r:id="rId6"/>
            </p:custDataLst>
          </p:nvPr>
        </p:nvSpPr>
        <p:spPr>
          <a:xfrm flipH="1">
            <a:off x="3644249" y="4011706"/>
            <a:ext cx="833719" cy="833719"/>
          </a:xfrm>
          <a:prstGeom prst="ellipse">
            <a:avLst/>
          </a:prstGeom>
          <a:solidFill>
            <a:srgbClr val="8590CA"/>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solidFill>
                <a:sysClr val="window" lastClr="FFFFFF"/>
              </a:solidFill>
              <a:latin typeface="Arial" panose="020B0604020202020204" pitchFamily="34" charset="0"/>
              <a:ea typeface="微软雅黑" charset="-122"/>
              <a:sym typeface="Arial" panose="020B0604020202020204" pitchFamily="34" charset="0"/>
            </a:endParaRPr>
          </a:p>
        </p:txBody>
      </p:sp>
      <p:sp>
        <p:nvSpPr>
          <p:cNvPr id="29" name="文本框 28"/>
          <p:cNvSpPr txBox="1"/>
          <p:nvPr>
            <p:custDataLst>
              <p:tags r:id="rId7"/>
            </p:custDataLst>
          </p:nvPr>
        </p:nvSpPr>
        <p:spPr>
          <a:xfrm>
            <a:off x="3644248" y="4010591"/>
            <a:ext cx="833720" cy="835948"/>
          </a:xfrm>
          <a:prstGeom prst="rect">
            <a:avLst/>
          </a:prstGeom>
        </p:spPr>
        <p:txBody>
          <a:bodyPr wrap="square" anchor="ctr" anchorCtr="0">
            <a:noAutofit/>
          </a:bodyPr>
          <a:lstStyle>
            <a:defPPr>
              <a:defRPr lang="zh-CN"/>
            </a:defPPr>
            <a:lvl1pPr algn="ctr">
              <a:defRPr sz="2400">
                <a:solidFill>
                  <a:sysClr val="window" lastClr="FFFFFF"/>
                </a:solidFill>
                <a:latin typeface="微软雅黑 Light" panose="020B0502040204020203" pitchFamily="34" charset="-122"/>
              </a:defRPr>
            </a:lvl1pPr>
          </a:lstStyle>
          <a:p>
            <a:pPr>
              <a:lnSpc>
                <a:spcPct val="120000"/>
              </a:lnSpc>
            </a:pPr>
            <a:r>
              <a:rPr lang="en-US" altLang="zh-CN" sz="2000" dirty="0">
                <a:latin typeface="Arial" panose="020B0604020202020204" pitchFamily="34" charset="0"/>
                <a:ea typeface="微软雅黑" charset="-122"/>
                <a:sym typeface="Arial" panose="020B0604020202020204" pitchFamily="34" charset="0"/>
              </a:rPr>
              <a:t>2023.3</a:t>
            </a:r>
            <a:endParaRPr lang="zh-CN" altLang="en-US" sz="2000" dirty="0">
              <a:latin typeface="Arial" panose="020B0604020202020204" pitchFamily="34" charset="0"/>
              <a:ea typeface="微软雅黑" charset="-122"/>
              <a:sym typeface="Arial" panose="020B0604020202020204" pitchFamily="34" charset="0"/>
            </a:endParaRPr>
          </a:p>
        </p:txBody>
      </p:sp>
      <p:sp>
        <p:nvSpPr>
          <p:cNvPr id="7" name="椭圆 6"/>
          <p:cNvSpPr/>
          <p:nvPr>
            <p:custDataLst>
              <p:tags r:id="rId8"/>
            </p:custDataLst>
          </p:nvPr>
        </p:nvSpPr>
        <p:spPr>
          <a:xfrm flipH="1">
            <a:off x="6007101" y="3666378"/>
            <a:ext cx="188259" cy="188259"/>
          </a:xfrm>
          <a:prstGeom prst="ellipse">
            <a:avLst/>
          </a:prstGeom>
          <a:solidFill>
            <a:srgbClr val="8EAADC"/>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solidFill>
                <a:srgbClr val="FFFFFF">
                  <a:lumMod val="10000"/>
                </a:srgbClr>
              </a:solidFill>
              <a:latin typeface="Arial" panose="020B0604020202020204" pitchFamily="34" charset="0"/>
              <a:ea typeface="微软雅黑" charset="-122"/>
              <a:sym typeface="Arial" panose="020B0604020202020204" pitchFamily="34" charset="0"/>
            </a:endParaRPr>
          </a:p>
        </p:txBody>
      </p:sp>
      <p:sp>
        <p:nvSpPr>
          <p:cNvPr id="12" name="椭圆 11"/>
          <p:cNvSpPr/>
          <p:nvPr>
            <p:custDataLst>
              <p:tags r:id="rId9"/>
            </p:custDataLst>
          </p:nvPr>
        </p:nvSpPr>
        <p:spPr>
          <a:xfrm flipH="1">
            <a:off x="5672469" y="2674476"/>
            <a:ext cx="833719" cy="833719"/>
          </a:xfrm>
          <a:prstGeom prst="ellipse">
            <a:avLst/>
          </a:prstGeom>
          <a:solidFill>
            <a:srgbClr val="8EAADC"/>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solidFill>
                <a:sysClr val="window" lastClr="FFFFFF"/>
              </a:solidFill>
              <a:latin typeface="Arial" panose="020B0604020202020204" pitchFamily="34" charset="0"/>
              <a:ea typeface="微软雅黑" charset="-122"/>
              <a:sym typeface="Arial" panose="020B0604020202020204" pitchFamily="34" charset="0"/>
            </a:endParaRPr>
          </a:p>
        </p:txBody>
      </p:sp>
      <p:sp>
        <p:nvSpPr>
          <p:cNvPr id="30" name="文本框 29"/>
          <p:cNvSpPr txBox="1"/>
          <p:nvPr>
            <p:custDataLst>
              <p:tags r:id="rId10"/>
            </p:custDataLst>
          </p:nvPr>
        </p:nvSpPr>
        <p:spPr>
          <a:xfrm>
            <a:off x="5672468" y="2673361"/>
            <a:ext cx="833720" cy="835948"/>
          </a:xfrm>
          <a:prstGeom prst="rect">
            <a:avLst/>
          </a:prstGeom>
        </p:spPr>
        <p:txBody>
          <a:bodyPr wrap="square" anchor="ctr" anchorCtr="0">
            <a:noAutofit/>
          </a:bodyPr>
          <a:lstStyle>
            <a:defPPr>
              <a:defRPr lang="zh-CN"/>
            </a:defPPr>
            <a:lvl1pPr algn="ctr">
              <a:defRPr sz="2400">
                <a:solidFill>
                  <a:sysClr val="window" lastClr="FFFFFF"/>
                </a:solidFill>
                <a:latin typeface="微软雅黑 Light" panose="020B0502040204020203" pitchFamily="34" charset="-122"/>
              </a:defRPr>
            </a:lvl1pPr>
          </a:lstStyle>
          <a:p>
            <a:pPr>
              <a:lnSpc>
                <a:spcPct val="120000"/>
              </a:lnSpc>
            </a:pPr>
            <a:r>
              <a:rPr lang="en-US" altLang="zh-CN" sz="2000" dirty="0">
                <a:latin typeface="Arial" panose="020B0604020202020204" pitchFamily="34" charset="0"/>
                <a:ea typeface="微软雅黑" charset="-122"/>
                <a:sym typeface="Arial" panose="020B0604020202020204" pitchFamily="34" charset="0"/>
              </a:rPr>
              <a:t>2023.7</a:t>
            </a:r>
            <a:endParaRPr lang="zh-CN" altLang="en-US" sz="2000" dirty="0">
              <a:latin typeface="Arial" panose="020B0604020202020204" pitchFamily="34" charset="0"/>
              <a:ea typeface="微软雅黑" charset="-122"/>
              <a:sym typeface="Arial" panose="020B0604020202020204" pitchFamily="34" charset="0"/>
            </a:endParaRPr>
          </a:p>
        </p:txBody>
      </p:sp>
      <p:sp>
        <p:nvSpPr>
          <p:cNvPr id="43" name="椭圆 42"/>
          <p:cNvSpPr/>
          <p:nvPr>
            <p:custDataLst>
              <p:tags r:id="rId11"/>
            </p:custDataLst>
          </p:nvPr>
        </p:nvSpPr>
        <p:spPr>
          <a:xfrm flipH="1">
            <a:off x="10117272" y="3666378"/>
            <a:ext cx="188259" cy="188259"/>
          </a:xfrm>
          <a:prstGeom prst="ellipse">
            <a:avLst/>
          </a:prstGeom>
          <a:solidFill>
            <a:srgbClr val="7AC2C7"/>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solidFill>
                <a:srgbClr val="FFFFFF">
                  <a:lumMod val="10000"/>
                </a:srgbClr>
              </a:solidFill>
              <a:latin typeface="Arial" panose="020B0604020202020204" pitchFamily="34" charset="0"/>
              <a:ea typeface="微软雅黑" charset="-122"/>
              <a:sym typeface="Arial" panose="020B0604020202020204" pitchFamily="34" charset="0"/>
            </a:endParaRPr>
          </a:p>
        </p:txBody>
      </p:sp>
      <p:sp>
        <p:nvSpPr>
          <p:cNvPr id="44" name="椭圆 43"/>
          <p:cNvSpPr/>
          <p:nvPr>
            <p:custDataLst>
              <p:tags r:id="rId12"/>
            </p:custDataLst>
          </p:nvPr>
        </p:nvSpPr>
        <p:spPr>
          <a:xfrm flipH="1">
            <a:off x="9782640" y="2674476"/>
            <a:ext cx="833719" cy="833719"/>
          </a:xfrm>
          <a:prstGeom prst="ellipse">
            <a:avLst/>
          </a:prstGeom>
          <a:solidFill>
            <a:srgbClr val="7AC2C7"/>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solidFill>
                <a:sysClr val="window" lastClr="FFFFFF"/>
              </a:solidFill>
              <a:latin typeface="Arial" panose="020B0604020202020204" pitchFamily="34" charset="0"/>
              <a:ea typeface="微软雅黑" charset="-122"/>
              <a:sym typeface="Arial" panose="020B0604020202020204" pitchFamily="34" charset="0"/>
            </a:endParaRPr>
          </a:p>
        </p:txBody>
      </p:sp>
      <p:sp>
        <p:nvSpPr>
          <p:cNvPr id="45" name="文本框 44"/>
          <p:cNvSpPr txBox="1"/>
          <p:nvPr>
            <p:custDataLst>
              <p:tags r:id="rId13"/>
            </p:custDataLst>
          </p:nvPr>
        </p:nvSpPr>
        <p:spPr>
          <a:xfrm>
            <a:off x="9782639" y="2673361"/>
            <a:ext cx="833720" cy="835948"/>
          </a:xfrm>
          <a:prstGeom prst="rect">
            <a:avLst/>
          </a:prstGeom>
        </p:spPr>
        <p:txBody>
          <a:bodyPr wrap="square" anchor="ctr" anchorCtr="0">
            <a:noAutofit/>
          </a:bodyPr>
          <a:lstStyle>
            <a:defPPr>
              <a:defRPr lang="zh-CN"/>
            </a:defPPr>
            <a:lvl1pPr algn="ctr">
              <a:defRPr sz="2400">
                <a:solidFill>
                  <a:sysClr val="window" lastClr="FFFFFF"/>
                </a:solidFill>
                <a:latin typeface="微软雅黑 Light" panose="020B0502040204020203" pitchFamily="34" charset="-122"/>
              </a:defRPr>
            </a:lvl1pPr>
          </a:lstStyle>
          <a:p>
            <a:pPr>
              <a:lnSpc>
                <a:spcPct val="120000"/>
              </a:lnSpc>
            </a:pPr>
            <a:r>
              <a:rPr lang="en-US" altLang="zh-CN" sz="2000" dirty="0">
                <a:latin typeface="Arial" panose="020B0604020202020204" pitchFamily="34" charset="0"/>
                <a:ea typeface="微软雅黑" charset="-122"/>
                <a:sym typeface="Arial" panose="020B0604020202020204" pitchFamily="34" charset="0"/>
              </a:rPr>
              <a:t>2023.12</a:t>
            </a:r>
            <a:endParaRPr lang="zh-CN" altLang="en-US" sz="2000" dirty="0">
              <a:latin typeface="Arial" panose="020B0604020202020204" pitchFamily="34" charset="0"/>
              <a:ea typeface="微软雅黑" charset="-122"/>
              <a:sym typeface="Arial" panose="020B0604020202020204" pitchFamily="34" charset="0"/>
            </a:endParaRPr>
          </a:p>
        </p:txBody>
      </p:sp>
      <p:sp>
        <p:nvSpPr>
          <p:cNvPr id="8" name="椭圆 7"/>
          <p:cNvSpPr/>
          <p:nvPr>
            <p:custDataLst>
              <p:tags r:id="rId14"/>
            </p:custDataLst>
          </p:nvPr>
        </p:nvSpPr>
        <p:spPr>
          <a:xfrm flipH="1">
            <a:off x="8041994" y="3666378"/>
            <a:ext cx="188259" cy="188259"/>
          </a:xfrm>
          <a:prstGeom prst="ellipse">
            <a:avLst/>
          </a:prstGeom>
          <a:solidFill>
            <a:srgbClr val="79B6D3"/>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solidFill>
                <a:srgbClr val="FFFFFF">
                  <a:lumMod val="10000"/>
                </a:srgbClr>
              </a:solidFill>
              <a:latin typeface="Arial" panose="020B0604020202020204" pitchFamily="34" charset="0"/>
              <a:ea typeface="微软雅黑" charset="-122"/>
              <a:sym typeface="Arial" panose="020B0604020202020204" pitchFamily="34" charset="0"/>
            </a:endParaRPr>
          </a:p>
        </p:txBody>
      </p:sp>
      <p:sp>
        <p:nvSpPr>
          <p:cNvPr id="11" name="椭圆 10"/>
          <p:cNvSpPr/>
          <p:nvPr>
            <p:custDataLst>
              <p:tags r:id="rId15"/>
            </p:custDataLst>
          </p:nvPr>
        </p:nvSpPr>
        <p:spPr>
          <a:xfrm flipH="1">
            <a:off x="7711329" y="4011706"/>
            <a:ext cx="833719" cy="833719"/>
          </a:xfrm>
          <a:prstGeom prst="ellipse">
            <a:avLst/>
          </a:prstGeom>
          <a:solidFill>
            <a:srgbClr val="79B6D3"/>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solidFill>
                <a:sysClr val="window" lastClr="FFFFFF"/>
              </a:solidFill>
              <a:latin typeface="Arial" panose="020B0604020202020204" pitchFamily="34" charset="0"/>
              <a:ea typeface="微软雅黑" charset="-122"/>
              <a:sym typeface="Arial" panose="020B0604020202020204" pitchFamily="34" charset="0"/>
            </a:endParaRPr>
          </a:p>
        </p:txBody>
      </p:sp>
      <p:sp>
        <p:nvSpPr>
          <p:cNvPr id="2" name="文本框 1"/>
          <p:cNvSpPr txBox="1"/>
          <p:nvPr>
            <p:custDataLst>
              <p:tags r:id="rId16"/>
            </p:custDataLst>
          </p:nvPr>
        </p:nvSpPr>
        <p:spPr>
          <a:xfrm>
            <a:off x="7711328" y="4010591"/>
            <a:ext cx="833720" cy="835948"/>
          </a:xfrm>
          <a:prstGeom prst="rect">
            <a:avLst/>
          </a:prstGeom>
        </p:spPr>
        <p:txBody>
          <a:bodyPr wrap="square" anchor="ctr" anchorCtr="0">
            <a:noAutofit/>
          </a:bodyPr>
          <a:lstStyle>
            <a:defPPr>
              <a:defRPr lang="zh-CN"/>
            </a:defPPr>
            <a:lvl1pPr algn="ctr">
              <a:defRPr sz="2400">
                <a:solidFill>
                  <a:sysClr val="window" lastClr="FFFFFF"/>
                </a:solidFill>
                <a:latin typeface="微软雅黑 Light" panose="020B0502040204020203" pitchFamily="34" charset="-122"/>
              </a:defRPr>
            </a:lvl1pPr>
          </a:lstStyle>
          <a:p>
            <a:pPr>
              <a:lnSpc>
                <a:spcPct val="120000"/>
              </a:lnSpc>
            </a:pPr>
            <a:r>
              <a:rPr lang="en-US" altLang="zh-CN" sz="2000" dirty="0">
                <a:latin typeface="Arial" panose="020B0604020202020204" pitchFamily="34" charset="0"/>
                <a:ea typeface="微软雅黑" charset="-122"/>
                <a:sym typeface="Arial" panose="020B0604020202020204" pitchFamily="34" charset="0"/>
              </a:rPr>
              <a:t>2023.10</a:t>
            </a:r>
            <a:endParaRPr lang="zh-CN" altLang="en-US" sz="2000" dirty="0">
              <a:latin typeface="Arial" panose="020B0604020202020204" pitchFamily="34" charset="0"/>
              <a:ea typeface="微软雅黑" charset="-122"/>
              <a:sym typeface="Arial" panose="020B0604020202020204" pitchFamily="34" charset="0"/>
            </a:endParaRPr>
          </a:p>
        </p:txBody>
      </p:sp>
      <p:sp>
        <p:nvSpPr>
          <p:cNvPr id="13" name="文本框 12"/>
          <p:cNvSpPr txBox="1"/>
          <p:nvPr>
            <p:custDataLst>
              <p:tags r:id="rId17"/>
            </p:custDataLst>
          </p:nvPr>
        </p:nvSpPr>
        <p:spPr>
          <a:xfrm>
            <a:off x="4839864" y="4096126"/>
            <a:ext cx="2601948" cy="43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nchorCtr="0">
            <a:normAutofit fontScale="90000"/>
          </a:bodyPr>
          <a:lstStyle>
            <a:defPPr>
              <a:defRPr lang="zh-CN"/>
            </a:defPPr>
            <a:lvl1pPr algn="ctr">
              <a:defRPr>
                <a:solidFill>
                  <a:srgbClr val="FFFFFF">
                    <a:lumMod val="10000"/>
                  </a:srgb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nSpc>
                <a:spcPct val="120000"/>
              </a:lnSpc>
            </a:pPr>
            <a:r>
              <a:rPr lang="en-US" altLang="zh-CN" sz="2000" b="1" spc="300" dirty="0">
                <a:solidFill>
                  <a:sysClr val="windowText" lastClr="000000"/>
                </a:solidFill>
                <a:latin typeface="Arial" panose="020B0604020202020204" pitchFamily="34" charset="0"/>
                <a:ea typeface="微软雅黑" charset="-122"/>
                <a:cs typeface="+mn-ea"/>
                <a:sym typeface="Arial" panose="020B0604020202020204" pitchFamily="34" charset="0"/>
              </a:rPr>
              <a:t>Communication</a:t>
            </a:r>
            <a:endParaRPr lang="en-US" altLang="zh-CN" sz="2000" b="1" spc="300" dirty="0">
              <a:solidFill>
                <a:sysClr val="windowText" lastClr="000000"/>
              </a:solidFill>
              <a:latin typeface="Arial" panose="020B0604020202020204" pitchFamily="34" charset="0"/>
              <a:ea typeface="微软雅黑" charset="-122"/>
              <a:cs typeface="+mn-ea"/>
              <a:sym typeface="Arial" panose="020B0604020202020204" pitchFamily="34" charset="0"/>
            </a:endParaRPr>
          </a:p>
        </p:txBody>
      </p:sp>
      <p:sp>
        <p:nvSpPr>
          <p:cNvPr id="14" name="文本框 13"/>
          <p:cNvSpPr txBox="1"/>
          <p:nvPr>
            <p:custDataLst>
              <p:tags r:id="rId18"/>
            </p:custDataLst>
          </p:nvPr>
        </p:nvSpPr>
        <p:spPr>
          <a:xfrm>
            <a:off x="5091430" y="4612005"/>
            <a:ext cx="2483485" cy="1052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defPPr>
              <a:defRPr lang="zh-CN"/>
            </a:defPPr>
            <a:lvl1pPr algn="ctr">
              <a:defRPr sz="1400">
                <a:solidFill>
                  <a:srgbClr val="FFFFFF">
                    <a:lumMod val="10000"/>
                  </a:srgb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complete glossary database vision1</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Iterate user experience </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Iterate community rules</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mint second batch of NFT </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start develop AI translation memory</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start vote function</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DAO operation by itself</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indent="0" algn="l">
              <a:lnSpc>
                <a:spcPct val="120000"/>
              </a:lnSpc>
              <a:buFont typeface="Arial" panose="020B0604020202020204" pitchFamily="34" charset="0"/>
              <a:buNone/>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 </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indent="0" algn="l">
              <a:lnSpc>
                <a:spcPct val="120000"/>
              </a:lnSpc>
              <a:buFont typeface="Arial" panose="020B0604020202020204" pitchFamily="34" charset="0"/>
              <a:buNone/>
            </a:pP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p:txBody>
      </p:sp>
      <p:sp>
        <p:nvSpPr>
          <p:cNvPr id="15" name="文本框 14"/>
          <p:cNvSpPr txBox="1"/>
          <p:nvPr>
            <p:custDataLst>
              <p:tags r:id="rId19"/>
            </p:custDataLst>
          </p:nvPr>
        </p:nvSpPr>
        <p:spPr>
          <a:xfrm>
            <a:off x="666009" y="4096126"/>
            <a:ext cx="2601948" cy="43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nchorCtr="0">
            <a:normAutofit lnSpcReduction="10000"/>
          </a:bodyPr>
          <a:lstStyle>
            <a:defPPr>
              <a:defRPr lang="zh-CN"/>
            </a:defPPr>
            <a:lvl1pPr algn="ctr">
              <a:defRPr>
                <a:solidFill>
                  <a:srgbClr val="FFFFFF">
                    <a:lumMod val="10000"/>
                  </a:srgb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nSpc>
                <a:spcPct val="120000"/>
              </a:lnSpc>
            </a:pPr>
            <a:r>
              <a:rPr lang="en-US" altLang="zh-CN" sz="2000" b="1" spc="300" dirty="0">
                <a:solidFill>
                  <a:sysClr val="windowText" lastClr="000000"/>
                </a:solidFill>
                <a:latin typeface="Arial" panose="020B0604020202020204" pitchFamily="34" charset="0"/>
                <a:ea typeface="微软雅黑" charset="-122"/>
                <a:cs typeface="+mn-ea"/>
                <a:sym typeface="Arial" panose="020B0604020202020204" pitchFamily="34" charset="0"/>
              </a:rPr>
              <a:t>Start MVP</a:t>
            </a:r>
            <a:endParaRPr lang="en-US" altLang="zh-CN" sz="2000" b="1" spc="300" dirty="0">
              <a:solidFill>
                <a:sysClr val="windowText" lastClr="000000"/>
              </a:solidFill>
              <a:latin typeface="Arial" panose="020B0604020202020204" pitchFamily="34" charset="0"/>
              <a:ea typeface="微软雅黑" charset="-122"/>
              <a:cs typeface="+mn-ea"/>
              <a:sym typeface="Arial" panose="020B0604020202020204" pitchFamily="34" charset="0"/>
            </a:endParaRPr>
          </a:p>
        </p:txBody>
      </p:sp>
      <p:sp>
        <p:nvSpPr>
          <p:cNvPr id="16" name="文本框 15"/>
          <p:cNvSpPr txBox="1"/>
          <p:nvPr>
            <p:custDataLst>
              <p:tags r:id="rId20"/>
            </p:custDataLst>
          </p:nvPr>
        </p:nvSpPr>
        <p:spPr>
          <a:xfrm>
            <a:off x="1104265" y="4527550"/>
            <a:ext cx="1926590" cy="725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lstStyle>
            <a:defPPr>
              <a:defRPr lang="zh-CN"/>
            </a:defPPr>
            <a:lvl1pPr algn="ctr">
              <a:defRPr sz="1400">
                <a:solidFill>
                  <a:srgbClr val="FFFFFF">
                    <a:lumMod val="10000"/>
                  </a:srgb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marL="171450" indent="-171450" algn="l">
              <a:lnSpc>
                <a:spcPct val="120000"/>
              </a:lnSpc>
              <a:buFont typeface="Arial" panose="020B0604020202020204" pitchFamily="34" charset="0"/>
              <a:buChar char="•"/>
            </a:pPr>
            <a:r>
              <a:rPr lang="en-US" altLang="zh-CN" sz="700" spc="150">
                <a:solidFill>
                  <a:schemeClr val="tx1"/>
                </a:solidFill>
                <a:latin typeface="PT Sans Caption" panose="020B0603020203020204" charset="0"/>
                <a:ea typeface="PT Sans Caption" panose="020B0603020203020204" charset="0"/>
                <a:cs typeface="PT Sans Caption" panose="020B0603020203020204" charset="0"/>
                <a:sym typeface="+mn-ea"/>
              </a:rPr>
              <a:t>Amphi</a:t>
            </a:r>
            <a:r>
              <a:rPr lang="zh-CN" altLang="en-US" sz="700" spc="150">
                <a:solidFill>
                  <a:schemeClr val="tx1"/>
                </a:solidFill>
                <a:latin typeface="PT Sans Caption" panose="020B0603020203020204" charset="0"/>
                <a:ea typeface="PT Sans Caption" panose="020B0603020203020204" charset="0"/>
                <a:cs typeface="PT Sans Caption" panose="020B0603020203020204" charset="0"/>
                <a:sym typeface="+mn-ea"/>
              </a:rPr>
              <a:t> DAO </a:t>
            </a:r>
            <a:r>
              <a:rPr lang="en-US" altLang="zh-CN" sz="700" spc="150">
                <a:solidFill>
                  <a:schemeClr val="tx1"/>
                </a:solidFill>
                <a:latin typeface="PT Sans Caption" panose="020B0603020203020204" charset="0"/>
                <a:ea typeface="PT Sans Caption" panose="020B0603020203020204" charset="0"/>
                <a:cs typeface="PT Sans Caption" panose="020B0603020203020204" charset="0"/>
                <a:sym typeface="+mn-ea"/>
              </a:rPr>
              <a:t>start</a:t>
            </a:r>
            <a:endParaRPr lang="en-US" altLang="zh-CN" sz="700" spc="150">
              <a:solidFill>
                <a:schemeClr val="tx1"/>
              </a:solidFill>
              <a:latin typeface="PT Sans Caption" panose="020B0603020203020204" charset="0"/>
              <a:ea typeface="PT Sans Caption" panose="020B0603020203020204" charset="0"/>
              <a:cs typeface="PT Sans Caption" panose="020B0603020203020204" charset="0"/>
            </a:endParaRPr>
          </a:p>
          <a:p>
            <a:pPr marL="171450" indent="-171450" algn="l">
              <a:lnSpc>
                <a:spcPct val="120000"/>
              </a:lnSpc>
              <a:buFont typeface="Arial" panose="020B0604020202020204" pitchFamily="34" charset="0"/>
              <a:buChar char="•"/>
            </a:pPr>
            <a:r>
              <a:rPr lang="en-US" altLang="zh-CN" sz="700" spc="150">
                <a:solidFill>
                  <a:schemeClr val="tx1"/>
                </a:solidFill>
                <a:latin typeface="PT Sans Caption" panose="020B0603020203020204" charset="0"/>
                <a:ea typeface="PT Sans Caption" panose="020B0603020203020204" charset="0"/>
                <a:cs typeface="PT Sans Caption" panose="020B0603020203020204" charset="0"/>
                <a:sym typeface="+mn-ea"/>
              </a:rPr>
              <a:t>Amphi </a:t>
            </a:r>
            <a:r>
              <a:rPr lang="zh-CN" altLang="en-US" sz="700" spc="150">
                <a:solidFill>
                  <a:schemeClr val="tx1"/>
                </a:solidFill>
                <a:latin typeface="PT Sans Caption" panose="020B0603020203020204" charset="0"/>
                <a:ea typeface="PT Sans Caption" panose="020B0603020203020204" charset="0"/>
                <a:cs typeface="PT Sans Caption" panose="020B0603020203020204" charset="0"/>
                <a:sym typeface="+mn-ea"/>
              </a:rPr>
              <a:t>UI De</a:t>
            </a:r>
            <a:r>
              <a:rPr lang="en-US" altLang="zh-CN" sz="700" spc="150">
                <a:solidFill>
                  <a:schemeClr val="tx1"/>
                </a:solidFill>
                <a:latin typeface="PT Sans Caption" panose="020B0603020203020204" charset="0"/>
                <a:ea typeface="PT Sans Caption" panose="020B0603020203020204" charset="0"/>
                <a:cs typeface="PT Sans Caption" panose="020B0603020203020204" charset="0"/>
                <a:sym typeface="+mn-ea"/>
              </a:rPr>
              <a:t>sign</a:t>
            </a:r>
            <a:endParaRPr lang="zh-CN" altLang="en-US" sz="700" spc="150">
              <a:solidFill>
                <a:schemeClr val="tx1"/>
              </a:solidFill>
              <a:latin typeface="PT Sans Caption" panose="020B0603020203020204" charset="0"/>
              <a:ea typeface="PT Sans Caption" panose="020B0603020203020204" charset="0"/>
              <a:cs typeface="PT Sans Caption" panose="020B0603020203020204" charset="0"/>
            </a:endParaRPr>
          </a:p>
          <a:p>
            <a:pPr marL="171450" indent="-171450" algn="l">
              <a:lnSpc>
                <a:spcPct val="120000"/>
              </a:lnSpc>
              <a:buFont typeface="Arial" panose="020B0604020202020204" pitchFamily="34" charset="0"/>
              <a:buChar char="•"/>
            </a:pPr>
            <a:r>
              <a:rPr lang="en-US" altLang="zh-CN" sz="700" spc="150">
                <a:solidFill>
                  <a:schemeClr val="tx1"/>
                </a:solidFill>
                <a:latin typeface="PT Sans Caption" panose="020B0603020203020204" charset="0"/>
                <a:ea typeface="PT Sans Caption" panose="020B0603020203020204" charset="0"/>
                <a:cs typeface="PT Sans Caption" panose="020B0603020203020204" charset="0"/>
                <a:sym typeface="+mn-ea"/>
              </a:rPr>
              <a:t>Amphi NFT Development</a:t>
            </a:r>
            <a:endParaRPr lang="zh-CN" altLang="en-US" sz="700" spc="150">
              <a:solidFill>
                <a:schemeClr val="tx1"/>
              </a:solidFill>
              <a:latin typeface="PT Sans Caption" panose="020B0603020203020204" charset="0"/>
              <a:ea typeface="PT Sans Caption" panose="020B0603020203020204" charset="0"/>
              <a:cs typeface="PT Sans Caption" panose="020B0603020203020204" charset="0"/>
            </a:endParaRPr>
          </a:p>
          <a:p>
            <a:pPr marL="171450" indent="-171450" algn="l">
              <a:lnSpc>
                <a:spcPct val="120000"/>
              </a:lnSpc>
              <a:buFont typeface="Arial" panose="020B0604020202020204" pitchFamily="34" charset="0"/>
              <a:buChar char="•"/>
            </a:pPr>
            <a:r>
              <a:rPr lang="en-US" altLang="zh-CN" sz="700" spc="150">
                <a:solidFill>
                  <a:schemeClr val="tx1"/>
                </a:solidFill>
                <a:latin typeface="PT Sans Caption" panose="020B0603020203020204" charset="0"/>
                <a:ea typeface="PT Sans Caption" panose="020B0603020203020204" charset="0"/>
                <a:cs typeface="PT Sans Caption" panose="020B0603020203020204" charset="0"/>
                <a:sym typeface="+mn-ea"/>
              </a:rPr>
              <a:t>Amphi dapp MVP development</a:t>
            </a:r>
            <a:endParaRPr lang="en-US" altLang="zh-CN" sz="700" spc="150" dirty="0">
              <a:solidFill>
                <a:schemeClr val="tx1"/>
              </a:solidFill>
              <a:latin typeface="PT Sans Caption" panose="020B0603020203020204" charset="0"/>
              <a:ea typeface="PT Sans Caption" panose="020B0603020203020204" charset="0"/>
              <a:cs typeface="PT Sans Caption" panose="020B0603020203020204" charset="0"/>
              <a:sym typeface="+mn-ea"/>
            </a:endParaRPr>
          </a:p>
        </p:txBody>
      </p:sp>
      <p:sp>
        <p:nvSpPr>
          <p:cNvPr id="17" name="文本框 16"/>
          <p:cNvSpPr txBox="1"/>
          <p:nvPr>
            <p:custDataLst>
              <p:tags r:id="rId21"/>
            </p:custDataLst>
          </p:nvPr>
        </p:nvSpPr>
        <p:spPr>
          <a:xfrm>
            <a:off x="6946159" y="1923791"/>
            <a:ext cx="2601948" cy="43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nchorCtr="0">
            <a:normAutofit lnSpcReduction="10000"/>
          </a:bodyPr>
          <a:lstStyle>
            <a:defPPr>
              <a:defRPr lang="zh-CN"/>
            </a:defPPr>
            <a:lvl1pPr algn="ctr">
              <a:defRPr>
                <a:solidFill>
                  <a:srgbClr val="FFFFFF">
                    <a:lumMod val="10000"/>
                  </a:srgb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nSpc>
                <a:spcPct val="120000"/>
              </a:lnSpc>
            </a:pPr>
            <a:r>
              <a:rPr lang="en-US" altLang="zh-CN" sz="2000" b="1" spc="300" dirty="0">
                <a:solidFill>
                  <a:sysClr val="windowText" lastClr="000000"/>
                </a:solidFill>
                <a:latin typeface="Arial" panose="020B0604020202020204" pitchFamily="34" charset="0"/>
                <a:ea typeface="微软雅黑" charset="-122"/>
                <a:cs typeface="+mn-ea"/>
                <a:sym typeface="Arial" panose="020B0604020202020204" pitchFamily="34" charset="0"/>
              </a:rPr>
              <a:t>Efficiency</a:t>
            </a:r>
            <a:endParaRPr lang="en-US" altLang="zh-CN" sz="2000" b="1" spc="300" dirty="0">
              <a:solidFill>
                <a:sysClr val="windowText" lastClr="000000"/>
              </a:solidFill>
              <a:latin typeface="Arial" panose="020B0604020202020204" pitchFamily="34" charset="0"/>
              <a:ea typeface="微软雅黑" charset="-122"/>
              <a:cs typeface="+mn-ea"/>
              <a:sym typeface="Arial" panose="020B0604020202020204" pitchFamily="34" charset="0"/>
            </a:endParaRPr>
          </a:p>
        </p:txBody>
      </p:sp>
      <p:sp>
        <p:nvSpPr>
          <p:cNvPr id="18" name="文本框 17"/>
          <p:cNvSpPr txBox="1"/>
          <p:nvPr>
            <p:custDataLst>
              <p:tags r:id="rId22"/>
            </p:custDataLst>
          </p:nvPr>
        </p:nvSpPr>
        <p:spPr>
          <a:xfrm>
            <a:off x="7251700" y="2477770"/>
            <a:ext cx="2282825"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defPPr>
              <a:defRPr lang="zh-CN"/>
            </a:defPPr>
            <a:lvl1pPr algn="ctr">
              <a:defRPr sz="1400">
                <a:solidFill>
                  <a:srgbClr val="FFFFFF">
                    <a:lumMod val="10000"/>
                  </a:srgb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marL="171450" indent="-171450" algn="l">
              <a:lnSpc>
                <a:spcPct val="120000"/>
              </a:lnSpc>
              <a:buFont typeface="Wingdings" panose="05000000000000000000"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complete AI glossary database vision1</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Wingdings" panose="05000000000000000000"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complete AI translation memory vision1</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Wingdings" panose="05000000000000000000"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complete vote function</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Wingdings" panose="05000000000000000000"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start decompose task system</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Wingdings" panose="05000000000000000000"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DAO start to set rules</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Wingdings" panose="05000000000000000000" charset="0"/>
              <a:buChar char=""/>
            </a:pP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indent="0" algn="l">
              <a:lnSpc>
                <a:spcPct val="120000"/>
              </a:lnSpc>
              <a:buFont typeface="Wingdings" panose="05000000000000000000" charset="0"/>
              <a:buNone/>
            </a:pP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Wingdings" panose="05000000000000000000" charset="0"/>
              <a:buChar char=""/>
            </a:pPr>
            <a:endParaRPr lang="en-US" altLang="zh-CN" sz="4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p:txBody>
      </p:sp>
      <p:sp>
        <p:nvSpPr>
          <p:cNvPr id="19" name="文本框 18"/>
          <p:cNvSpPr txBox="1"/>
          <p:nvPr>
            <p:custDataLst>
              <p:tags r:id="rId23"/>
            </p:custDataLst>
          </p:nvPr>
        </p:nvSpPr>
        <p:spPr>
          <a:xfrm>
            <a:off x="2725314" y="1923791"/>
            <a:ext cx="2601948" cy="43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nchorCtr="0">
            <a:normAutofit fontScale="80000"/>
          </a:bodyPr>
          <a:lstStyle>
            <a:defPPr>
              <a:defRPr lang="zh-CN"/>
            </a:defPPr>
            <a:lvl1pPr algn="ctr">
              <a:defRPr>
                <a:solidFill>
                  <a:srgbClr val="FFFFFF">
                    <a:lumMod val="10000"/>
                  </a:srgb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nSpc>
                <a:spcPct val="120000"/>
              </a:lnSpc>
            </a:pPr>
            <a:r>
              <a:rPr lang="en-US" altLang="zh-CN" sz="2000" b="1" spc="300" dirty="0">
                <a:solidFill>
                  <a:sysClr val="windowText" lastClr="000000"/>
                </a:solidFill>
                <a:latin typeface="Arial" panose="020B0604020202020204" pitchFamily="34" charset="0"/>
                <a:ea typeface="微软雅黑" charset="-122"/>
                <a:cs typeface="+mn-ea"/>
                <a:sym typeface="Arial" panose="020B0604020202020204" pitchFamily="34" charset="0"/>
              </a:rPr>
              <a:t>Complete Product</a:t>
            </a:r>
            <a:endParaRPr lang="en-US" altLang="zh-CN" sz="2000" b="1" spc="300" dirty="0">
              <a:solidFill>
                <a:sysClr val="windowText" lastClr="000000"/>
              </a:solidFill>
              <a:latin typeface="Arial" panose="020B0604020202020204" pitchFamily="34" charset="0"/>
              <a:ea typeface="微软雅黑" charset="-122"/>
              <a:cs typeface="+mn-ea"/>
              <a:sym typeface="Arial" panose="020B0604020202020204" pitchFamily="34" charset="0"/>
            </a:endParaRPr>
          </a:p>
        </p:txBody>
      </p:sp>
      <p:sp>
        <p:nvSpPr>
          <p:cNvPr id="20" name="文本框 19"/>
          <p:cNvSpPr txBox="1"/>
          <p:nvPr>
            <p:custDataLst>
              <p:tags r:id="rId24"/>
            </p:custDataLst>
          </p:nvPr>
        </p:nvSpPr>
        <p:spPr>
          <a:xfrm>
            <a:off x="3157220" y="2393950"/>
            <a:ext cx="1808480" cy="1227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defPPr>
              <a:defRPr lang="zh-CN"/>
            </a:defPPr>
            <a:lvl1pPr algn="ctr">
              <a:defRPr sz="1400">
                <a:solidFill>
                  <a:srgbClr val="FFFFFF">
                    <a:lumMod val="10000"/>
                  </a:srgb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indent="0" algn="l">
              <a:lnSpc>
                <a:spcPct val="120000"/>
              </a:lnSpc>
              <a:buFont typeface="Arial" panose="020B0604020202020204" pitchFamily="34" charset="0"/>
              <a:buNone/>
            </a:pP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complete business code</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complete whitepaper</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complete tech papers</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complete glossary UI design</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complete first vision of community rules</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start creation UI design</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indent="0" algn="l">
              <a:lnSpc>
                <a:spcPct val="120000"/>
              </a:lnSpc>
              <a:buFont typeface="Arial" panose="020B0604020202020204" pitchFamily="34" charset="0"/>
              <a:buNone/>
            </a:pP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ctr">
              <a:lnSpc>
                <a:spcPct val="120000"/>
              </a:lnSpc>
              <a:buFont typeface="Arial" panose="020B0604020202020204" pitchFamily="34" charset="0"/>
              <a:buChar char="•"/>
            </a:pP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p:txBody>
      </p:sp>
      <p:sp>
        <p:nvSpPr>
          <p:cNvPr id="22" name="文本框 21"/>
          <p:cNvSpPr txBox="1"/>
          <p:nvPr>
            <p:custDataLst>
              <p:tags r:id="rId25"/>
            </p:custDataLst>
          </p:nvPr>
        </p:nvSpPr>
        <p:spPr>
          <a:xfrm>
            <a:off x="8833379" y="4096126"/>
            <a:ext cx="2601948" cy="43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nchorCtr="0">
            <a:normAutofit lnSpcReduction="10000"/>
          </a:bodyPr>
          <a:lstStyle>
            <a:defPPr>
              <a:defRPr lang="zh-CN"/>
            </a:defPPr>
            <a:lvl1pPr algn="ctr">
              <a:defRPr>
                <a:solidFill>
                  <a:srgbClr val="FFFFFF">
                    <a:lumMod val="10000"/>
                  </a:srgb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nSpc>
                <a:spcPct val="120000"/>
              </a:lnSpc>
            </a:pPr>
            <a:r>
              <a:rPr lang="en-US" altLang="zh-CN" sz="2000" b="1" spc="300" dirty="0">
                <a:solidFill>
                  <a:sysClr val="windowText" lastClr="000000"/>
                </a:solidFill>
                <a:latin typeface="Arial" panose="020B0604020202020204" pitchFamily="34" charset="0"/>
                <a:ea typeface="微软雅黑" charset="-122"/>
                <a:cs typeface="+mn-ea"/>
                <a:sym typeface="Arial" panose="020B0604020202020204" pitchFamily="34" charset="0"/>
              </a:rPr>
              <a:t>Next</a:t>
            </a:r>
            <a:endParaRPr lang="en-US" altLang="zh-CN" sz="2000" b="1" spc="300" dirty="0">
              <a:solidFill>
                <a:sysClr val="windowText" lastClr="000000"/>
              </a:solidFill>
              <a:latin typeface="Arial" panose="020B0604020202020204" pitchFamily="34" charset="0"/>
              <a:ea typeface="微软雅黑" charset="-122"/>
              <a:cs typeface="+mn-ea"/>
              <a:sym typeface="Arial" panose="020B0604020202020204" pitchFamily="34" charset="0"/>
            </a:endParaRPr>
          </a:p>
        </p:txBody>
      </p:sp>
      <p:sp>
        <p:nvSpPr>
          <p:cNvPr id="23" name="文本框 22"/>
          <p:cNvSpPr txBox="1"/>
          <p:nvPr>
            <p:custDataLst>
              <p:tags r:id="rId26"/>
            </p:custDataLst>
          </p:nvPr>
        </p:nvSpPr>
        <p:spPr>
          <a:xfrm>
            <a:off x="8833485" y="4547870"/>
            <a:ext cx="2602230" cy="109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defPPr>
              <a:defRPr lang="zh-CN"/>
            </a:defPPr>
            <a:lvl1pPr algn="ctr">
              <a:defRPr sz="1400">
                <a:solidFill>
                  <a:srgbClr val="FFFFFF">
                    <a:lumMod val="10000"/>
                  </a:srgb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complete decompose task system vision 1</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complete API to cooperate with other projects</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start provide language service in metaverse</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iterate project </a:t>
            </a: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experience</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a:p>
            <a:pPr marL="171450" indent="-171450" algn="l">
              <a:lnSpc>
                <a:spcPct val="120000"/>
              </a:lnSpc>
              <a:buFont typeface="Arial" panose="020B0604020202020204" pitchFamily="34" charset="0"/>
              <a:buChar char="•"/>
            </a:pPr>
            <a:r>
              <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rPr>
              <a:t>DAO start to build meatverse</a:t>
            </a:r>
            <a:endParaRPr lang="en-US" altLang="zh-CN" sz="700" spc="150" dirty="0">
              <a:solidFill>
                <a:sysClr val="windowText" lastClr="000000">
                  <a:lumMod val="75000"/>
                  <a:lumOff val="25000"/>
                </a:sysClr>
              </a:solidFill>
              <a:latin typeface="Arial" panose="020B0604020202020204" pitchFamily="34" charset="0"/>
              <a:ea typeface="微软雅黑" charset="-122"/>
              <a:sym typeface="Arial" panose="020B0604020202020204" pitchFamily="34" charset="0"/>
            </a:endParaRPr>
          </a:p>
        </p:txBody>
      </p:sp>
      <p:sp>
        <p:nvSpPr>
          <p:cNvPr id="4" name="文本框 3"/>
          <p:cNvSpPr txBox="1"/>
          <p:nvPr/>
        </p:nvSpPr>
        <p:spPr>
          <a:xfrm>
            <a:off x="351790" y="27940"/>
            <a:ext cx="2373630" cy="521970"/>
          </a:xfrm>
          <a:prstGeom prst="rect">
            <a:avLst/>
          </a:prstGeom>
          <a:noFill/>
        </p:spPr>
        <p:txBody>
          <a:bodyPr wrap="square" rtlCol="0">
            <a:spAutoFit/>
          </a:bodyPr>
          <a:p>
            <a:r>
              <a:rPr lang="en-US" altLang="zh-CN" sz="2800" b="1">
                <a:solidFill>
                  <a:schemeClr val="bg1"/>
                </a:solidFill>
                <a:latin typeface="PT Sans Caption" panose="020B0603020203020204" charset="0"/>
              </a:rPr>
              <a:t>Roadmap</a:t>
            </a:r>
            <a:endParaRPr lang="en-US" altLang="zh-CN" sz="2800" b="1">
              <a:solidFill>
                <a:schemeClr val="bg1"/>
              </a:solidFill>
              <a:latin typeface="PT Sans Caption" panose="020B060302020302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表格 1"/>
          <p:cNvGraphicFramePr/>
          <p:nvPr>
            <p:custDataLst>
              <p:tags r:id="rId1"/>
            </p:custDataLst>
          </p:nvPr>
        </p:nvGraphicFramePr>
        <p:xfrm>
          <a:off x="746125" y="1127125"/>
          <a:ext cx="9989820" cy="5293995"/>
        </p:xfrm>
        <a:graphic>
          <a:graphicData uri="http://schemas.openxmlformats.org/drawingml/2006/table">
            <a:tbl>
              <a:tblPr firstRow="1" bandRow="1">
                <a:tableStyleId>{5C22544A-7EE6-4342-B048-85BDC9FD1C3A}</a:tableStyleId>
              </a:tblPr>
              <a:tblGrid>
                <a:gridCol w="1221740"/>
                <a:gridCol w="1426210"/>
                <a:gridCol w="7341870"/>
              </a:tblGrid>
              <a:tr h="161290">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Name</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Position</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Advantage</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1125855">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Kim</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Product</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Kim learned about blockchain during her master's degree at Chulalongkorn University and has 10 years of experience in the language service industry. She is good at starting from scratch. She worked in a top Fortune 500 company and kim once built a translation platform to handle tens of millions of translations, and formed a multilingual online team of 83 people.  She won the "Best Popunlarity Award" in the Vland Metaverse Global Commercialization Competition. </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627380">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Why</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AI engineer</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Why graduated from Chulalongkorn University, Why has published papers in IEEE and has extensive experience in the field of artificial intelligence he won the “Best Popularity Award” in the vland Metaverse Global Commercialization Competition.</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375285">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Jacky</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Front-end engineer</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Jacky has 13 years experience in a Fortune 500 company and he is good at task management system development, additionally, he developed a dao project before.</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375920">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Rui</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Scene designer</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Rui graduate from RMIT University Melbourne City Campus, good at 3D modeling design and has rich experience in metaverse design</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375285">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Amo</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UI designer</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Amo study design majors both undergraduate and master degree, she has a strong understanding ability and a sense of responsibility, and Amo is a good ui designer.</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374650">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Benio</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NFT designer</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Benio started to draw pictures since a child and he always get No.1 in art class, he has a variety of design skills and designed a virtual idol. </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250190">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Jack</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NFT contract</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Jack developed multiple web3 projects and one of them was successfully acquired.</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376555">
                <a:tc>
                  <a:txBody>
                    <a:bodyPr/>
                    <a:p>
                      <a:pPr indent="0" algn="ctr">
                        <a:buNone/>
                      </a:pPr>
                      <a:r>
                        <a:rPr lang="zh-CN" altLang="en-US" sz="1000" b="0">
                          <a:solidFill>
                            <a:srgbClr val="000000"/>
                          </a:solidFill>
                          <a:latin typeface="PT Sans Caption" panose="020B0603020203020204" charset="0"/>
                          <a:ea typeface="PT Sans Caption" panose="020B0603020203020204" charset="0"/>
                          <a:cs typeface="PT Sans Caption" panose="020B0603020203020204" charset="0"/>
                        </a:rPr>
                        <a:t>下次一定早睡</a:t>
                      </a:r>
                      <a:endParaRPr lang="zh-CN" altLang="en-US"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Smart contract engineer</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zh-CN" altLang="en-US" sz="1000" b="0">
                          <a:solidFill>
                            <a:srgbClr val="000000"/>
                          </a:solidFill>
                          <a:latin typeface="PT Sans Caption" panose="020B0603020203020204" charset="0"/>
                          <a:ea typeface="PT Sans Caption" panose="020B0603020203020204" charset="0"/>
                          <a:cs typeface="PT Sans Caption" panose="020B0603020203020204" charset="0"/>
                        </a:rPr>
                        <a:t>下次一定早睡 </a:t>
                      </a: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is an excellent senior who has participated in multiple contract code competitions and has more experience than some solidity developers.</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375285">
                <a:tc>
                  <a:txBody>
                    <a:bodyPr/>
                    <a:p>
                      <a:pPr indent="0" algn="ctr">
                        <a:buNone/>
                      </a:pPr>
                      <a:r>
                        <a:rPr lang="zh-CN" altLang="en-US" sz="1000" b="0">
                          <a:solidFill>
                            <a:srgbClr val="000000"/>
                          </a:solidFill>
                          <a:latin typeface="PT Sans Caption" panose="020B0603020203020204" charset="0"/>
                          <a:ea typeface="PT Sans Caption" panose="020B0603020203020204" charset="0"/>
                          <a:cs typeface="PT Sans Caption" panose="020B0603020203020204" charset="0"/>
                        </a:rPr>
                        <a:t>黑鹳</a:t>
                      </a:r>
                      <a:endParaRPr lang="zh-CN" altLang="en-US"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Back-end </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He has rich experience in web3 developement, familiar with rust and java  has developed chains, wallets and nft platforms.</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250825">
                <a:tc>
                  <a:txBody>
                    <a:bodyPr/>
                    <a:p>
                      <a:pPr indent="0" algn="ctr">
                        <a:buNone/>
                      </a:pPr>
                      <a:r>
                        <a:rPr lang="zh-CN" altLang="en-US" sz="1000" b="0">
                          <a:solidFill>
                            <a:srgbClr val="000000"/>
                          </a:solidFill>
                          <a:latin typeface="PT Sans Caption" panose="020B0603020203020204" charset="0"/>
                          <a:ea typeface="PT Sans Caption" panose="020B0603020203020204" charset="0"/>
                          <a:cs typeface="PT Sans Caption" panose="020B0603020203020204" charset="0"/>
                        </a:rPr>
                        <a:t>尹乐</a:t>
                      </a:r>
                      <a:endParaRPr lang="zh-CN" altLang="en-US"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Testing</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He worked in a wallet company and joined the blockchain for 4 years. He has rich trading experience.</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374650">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Scott</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Front-end engineer</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Scott has 10-year work experience in front-end and join in crypto 5 years ago, with multiple web3 project experience, has developed uniswap and decentralized exchanges. </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250825">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Sometimes</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Front-end engineer</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indent="0" algn="l">
                        <a:buNone/>
                      </a:pPr>
                      <a:r>
                        <a:rPr lang="en-US" altLang="zh-CN" sz="1000" b="0">
                          <a:solidFill>
                            <a:srgbClr val="000000"/>
                          </a:solidFill>
                          <a:latin typeface="PT Sans Caption" panose="020B0603020203020204" charset="0"/>
                          <a:ea typeface="PT Sans Caption" panose="020B0603020203020204" charset="0"/>
                          <a:cs typeface="PT Sans Caption" panose="020B0603020203020204" charset="0"/>
                        </a:rPr>
                        <a:t>Sometimes has 6 years experience in front-end develop, he is good at react .</a:t>
                      </a:r>
                      <a:endParaRPr lang="en-US" altLang="zh-CN" sz="1000" b="0">
                        <a:solidFill>
                          <a:srgbClr val="000000"/>
                        </a:solidFill>
                        <a:latin typeface="PT Sans Caption" panose="020B0603020203020204" charset="0"/>
                        <a:ea typeface="PT Sans Caption" panose="020B0603020203020204" charset="0"/>
                        <a:cs typeface="PT Sans Caption" panose="020B0603020203020204" charset="0"/>
                      </a:endParaRPr>
                    </a:p>
                  </a:txBody>
                  <a:tcPr marL="0" marR="0" marT="0" marB="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bl>
          </a:graphicData>
        </a:graphic>
      </p:graphicFrame>
      <p:sp>
        <p:nvSpPr>
          <p:cNvPr id="4" name="文本框 3"/>
          <p:cNvSpPr txBox="1"/>
          <p:nvPr/>
        </p:nvSpPr>
        <p:spPr>
          <a:xfrm>
            <a:off x="423545" y="0"/>
            <a:ext cx="2635885" cy="521970"/>
          </a:xfrm>
          <a:prstGeom prst="rect">
            <a:avLst/>
          </a:prstGeom>
          <a:noFill/>
        </p:spPr>
        <p:txBody>
          <a:bodyPr wrap="none" rtlCol="0" anchor="t">
            <a:spAutoFit/>
          </a:bodyPr>
          <a:p>
            <a:r>
              <a:rPr lang="en-US" altLang="zh-CN" sz="2800" b="1">
                <a:solidFill>
                  <a:schemeClr val="bg1"/>
                </a:solidFill>
                <a:latin typeface="PT Sans Caption" panose="020B0603020203020204" charset="0"/>
                <a:sym typeface="+mn-ea"/>
              </a:rPr>
              <a:t>Team member</a:t>
            </a:r>
            <a:endParaRPr lang="en-US" altLang="zh-CN" sz="2800" b="1">
              <a:solidFill>
                <a:schemeClr val="bg1"/>
              </a:solidFill>
              <a:latin typeface="PT Sans Caption" panose="020B0603020203020204" charset="0"/>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773430" y="1598295"/>
            <a:ext cx="7106285" cy="3969385"/>
          </a:xfrm>
          <a:prstGeom prst="rect">
            <a:avLst/>
          </a:prstGeom>
          <a:noFill/>
        </p:spPr>
        <p:txBody>
          <a:bodyPr wrap="square" rtlCol="0">
            <a:spAutoFit/>
          </a:bodyPr>
          <a:p>
            <a:r>
              <a:rPr lang="en-US" altLang="zh-CN" sz="3600">
                <a:latin typeface="PT Sans Caption" panose="020B0603020203020204" charset="0"/>
              </a:rPr>
              <a:t>Thanks for listening</a:t>
            </a:r>
            <a:r>
              <a:rPr lang="zh-CN" altLang="en-US" sz="3600">
                <a:latin typeface="PT Sans Caption" panose="020B0603020203020204" charset="0"/>
              </a:rPr>
              <a:t>！</a:t>
            </a:r>
            <a:endParaRPr lang="zh-CN" altLang="en-US" sz="3600">
              <a:latin typeface="PT Sans Caption" panose="020B0603020203020204" charset="0"/>
            </a:endParaRPr>
          </a:p>
          <a:p>
            <a:endParaRPr lang="en-US" altLang="zh-CN" sz="3600">
              <a:latin typeface="PT Sans Caption" panose="020B0603020203020204" charset="0"/>
            </a:endParaRPr>
          </a:p>
          <a:p>
            <a:r>
              <a:rPr lang="en-US" altLang="zh-CN" sz="3600">
                <a:latin typeface="PT Sans Caption" panose="020B0603020203020204" charset="0"/>
              </a:rPr>
              <a:t>Let us </a:t>
            </a:r>
            <a:r>
              <a:rPr lang="en-US" altLang="zh-CN" sz="3600">
                <a:latin typeface="PT Sans Caption" panose="020B0603020203020204" charset="0"/>
              </a:rPr>
              <a:t>watch Demo</a:t>
            </a:r>
            <a:endParaRPr lang="zh-CN" altLang="en-US" sz="3600">
              <a:latin typeface="PT Sans Caption" panose="020B0603020203020204" charset="0"/>
            </a:endParaRPr>
          </a:p>
          <a:p>
            <a:endParaRPr lang="en-US" altLang="zh-CN" sz="2400">
              <a:latin typeface="PT Sans Caption" panose="020B0603020203020204" charset="0"/>
            </a:endParaRPr>
          </a:p>
          <a:p>
            <a:endParaRPr lang="en-US" altLang="zh-CN" sz="2400">
              <a:latin typeface="PT Sans Caption" panose="020B0603020203020204" charset="0"/>
            </a:endParaRPr>
          </a:p>
          <a:p>
            <a:r>
              <a:rPr lang="en-US" altLang="zh-CN" sz="2400">
                <a:latin typeface="PT Sans Caption" panose="020B0603020203020204" charset="0"/>
              </a:rPr>
              <a:t>Twitter: @globalkoon</a:t>
            </a:r>
            <a:endParaRPr lang="en-US" altLang="zh-CN" sz="2400">
              <a:latin typeface="PT Sans Caption" panose="020B0603020203020204" charset="0"/>
            </a:endParaRPr>
          </a:p>
          <a:p>
            <a:endParaRPr lang="en-US" altLang="zh-CN" sz="2400">
              <a:latin typeface="PT Sans Caption" panose="020B0603020203020204" charset="0"/>
            </a:endParaRPr>
          </a:p>
          <a:p>
            <a:endParaRPr lang="en-US" altLang="zh-CN" sz="2400">
              <a:latin typeface="PT Sans Caption" panose="020B0603020203020204" charset="0"/>
            </a:endParaRPr>
          </a:p>
          <a:p>
            <a:r>
              <a:rPr lang="en-US" altLang="zh-CN" sz="2400">
                <a:latin typeface="PT Sans Caption" panose="020B0603020203020204" charset="0"/>
              </a:rPr>
              <a:t>Website: http</a:t>
            </a:r>
            <a:r>
              <a:rPr lang="en-US" altLang="zh-CN" sz="2400">
                <a:latin typeface="PT Sans Caption" panose="020B0603020203020204" charset="0"/>
              </a:rPr>
              <a:t>s://www.amphi.space</a:t>
            </a:r>
            <a:endParaRPr lang="en-US" altLang="zh-CN" sz="2400">
              <a:latin typeface="PT Sans Caption" panose="020B0603020203020204" charset="0"/>
            </a:endParaRPr>
          </a:p>
        </p:txBody>
      </p:sp>
      <p:pic>
        <p:nvPicPr>
          <p:cNvPr id="3" name="图片 2"/>
          <p:cNvPicPr>
            <a:picLocks noChangeAspect="1"/>
          </p:cNvPicPr>
          <p:nvPr/>
        </p:nvPicPr>
        <p:blipFill>
          <a:blip r:embed="rId1"/>
          <a:stretch>
            <a:fillRect/>
          </a:stretch>
        </p:blipFill>
        <p:spPr>
          <a:xfrm>
            <a:off x="6716395" y="1050290"/>
            <a:ext cx="3999865" cy="5065395"/>
          </a:xfrm>
          <a:prstGeom prst="rect">
            <a:avLst/>
          </a:prstGeom>
        </p:spPr>
      </p:pic>
    </p:spTree>
  </p:cSld>
  <p:clrMapOvr>
    <a:masterClrMapping/>
  </p:clrMapOvr>
</p:sld>
</file>

<file path=ppt/tags/tag1.xml><?xml version="1.0" encoding="utf-8"?>
<p:tagLst xmlns:p="http://schemas.openxmlformats.org/presentationml/2006/main">
  <p:tag name="KSO_WM_BEAUTIFY_FLAG" val="#wm#"/>
  <p:tag name="KSO_WM_TEMPLATE_CATEGORY" val="diagram"/>
  <p:tag name="KSO_WM_TEMPLATE_INDEX" val="20199035"/>
</p:tagLst>
</file>

<file path=ppt/tags/tag10.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3_2"/>
  <p:tag name="KSO_WM_UNIT_ID" val="diagram20170889_4*m_h_i*1_3_2"/>
  <p:tag name="KSO_WM_UNIT_LAYERLEVEL" val="1_1_1"/>
  <p:tag name="KSO_WM_DIAGRAM_GROUP_CODE" val="m1-1"/>
  <p:tag name="KSO_WM_UNIT_HIGHLIGHT" val="0"/>
  <p:tag name="KSO_WM_UNIT_COMPATIBLE" val="0"/>
  <p:tag name="KSO_WM_UNIT_DIAGRAM_ISNUMVISUAL" val="0"/>
  <p:tag name="KSO_WM_UNIT_DIAGRAM_ISREFERUNIT" val="0"/>
  <p:tag name="KSO_WM_UNIT_FILL_FORE_SCHEMECOLOR_INDEX" val="6"/>
  <p:tag name="KSO_WM_UNIT_FILL_TYPE" val="1"/>
  <p:tag name="KSO_WM_UNIT_TEXT_FILL_FORE_SCHEMECOLOR_INDEX" val="14"/>
  <p:tag name="KSO_WM_UNIT_TEXT_FILL_TYPE" val="1"/>
</p:tagLst>
</file>

<file path=ppt/tags/tag11.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3_3"/>
  <p:tag name="KSO_WM_UNIT_ID" val="diagram20170889_4*m_h_i*1_3_3"/>
  <p:tag name="KSO_WM_UNIT_LAYERLEVEL" val="1_1_1"/>
  <p:tag name="KSO_WM_DIAGRAM_GROUP_CODE" val="m1-1"/>
  <p:tag name="KSO_WM_UNIT_HIGHLIGHT" val="0"/>
  <p:tag name="KSO_WM_UNIT_COMPATIBLE" val="0"/>
  <p:tag name="KSO_WM_UNIT_DIAGRAM_ISNUMVISUAL" val="0"/>
  <p:tag name="KSO_WM_UNIT_DIAGRAM_ISREFERUNIT" val="0"/>
  <p:tag name="KSO_WM_UNIT_TEXT_FILL_FORE_SCHEMECOLOR_INDEX" val="14"/>
  <p:tag name="KSO_WM_UNIT_TEXT_FILL_TYPE" val="1"/>
</p:tagLst>
</file>

<file path=ppt/tags/tag12.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5_1"/>
  <p:tag name="KSO_WM_UNIT_ID" val="diagram20170889_4*m_h_i*1_5_1"/>
  <p:tag name="KSO_WM_UNIT_LAYERLEVEL" val="1_1_1"/>
  <p:tag name="KSO_WM_DIAGRAM_GROUP_CODE" val="m1-1"/>
  <p:tag name="KSO_WM_UNIT_HIGHLIGHT" val="0"/>
  <p:tag name="KSO_WM_UNIT_COMPATIBLE" val="0"/>
  <p:tag name="KSO_WM_UNIT_DIAGRAM_ISNUMVISUAL" val="0"/>
  <p:tag name="KSO_WM_UNIT_DIAGRAM_ISREFERUNIT" val="0"/>
  <p:tag name="KSO_WM_UNIT_FILL_FORE_SCHEMECOLOR_INDEX" val="8"/>
  <p:tag name="KSO_WM_UNIT_FILL_TYPE" val="1"/>
  <p:tag name="KSO_WM_UNIT_TEXT_FILL_FORE_SCHEMECOLOR_INDEX" val="16"/>
  <p:tag name="KSO_WM_UNIT_TEXT_FILL_TYPE" val="1"/>
</p:tagLst>
</file>

<file path=ppt/tags/tag13.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5_2"/>
  <p:tag name="KSO_WM_UNIT_ID" val="diagram20170889_4*m_h_i*1_5_2"/>
  <p:tag name="KSO_WM_UNIT_LAYERLEVEL" val="1_1_1"/>
  <p:tag name="KSO_WM_DIAGRAM_GROUP_CODE" val="m1-1"/>
  <p:tag name="KSO_WM_UNIT_HIGHLIGHT" val="0"/>
  <p:tag name="KSO_WM_UNIT_COMPATIBLE" val="0"/>
  <p:tag name="KSO_WM_UNIT_DIAGRAM_ISNUMVISUAL" val="0"/>
  <p:tag name="KSO_WM_UNIT_DIAGRAM_ISREFERUNIT" val="0"/>
  <p:tag name="KSO_WM_UNIT_FILL_FORE_SCHEMECOLOR_INDEX" val="8"/>
  <p:tag name="KSO_WM_UNIT_FILL_TYPE" val="1"/>
  <p:tag name="KSO_WM_UNIT_TEXT_FILL_FORE_SCHEMECOLOR_INDEX" val="14"/>
  <p:tag name="KSO_WM_UNIT_TEXT_FILL_TYPE" val="1"/>
</p:tagLst>
</file>

<file path=ppt/tags/tag14.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5_3"/>
  <p:tag name="KSO_WM_UNIT_ID" val="diagram20170889_4*m_h_i*1_5_3"/>
  <p:tag name="KSO_WM_UNIT_LAYERLEVEL" val="1_1_1"/>
  <p:tag name="KSO_WM_DIAGRAM_GROUP_CODE" val="m1-1"/>
  <p:tag name="KSO_WM_UNIT_HIGHLIGHT" val="0"/>
  <p:tag name="KSO_WM_UNIT_COMPATIBLE" val="0"/>
  <p:tag name="KSO_WM_UNIT_DIAGRAM_ISNUMVISUAL" val="0"/>
  <p:tag name="KSO_WM_UNIT_DIAGRAM_ISREFERUNIT" val="0"/>
  <p:tag name="KSO_WM_UNIT_TEXT_FILL_FORE_SCHEMECOLOR_INDEX" val="14"/>
  <p:tag name="KSO_WM_UNIT_TEXT_FILL_TYPE" val="1"/>
</p:tagLst>
</file>

<file path=ppt/tags/tag15.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4_1"/>
  <p:tag name="KSO_WM_UNIT_ID" val="diagram20170889_4*m_h_i*1_4_1"/>
  <p:tag name="KSO_WM_UNIT_LAYERLEVEL" val="1_1_1"/>
  <p:tag name="KSO_WM_DIAGRAM_GROUP_CODE" val="m1-1"/>
  <p:tag name="KSO_WM_UNIT_HIGHLIGHT" val="0"/>
  <p:tag name="KSO_WM_UNIT_COMPATIBLE" val="0"/>
  <p:tag name="KSO_WM_UNIT_DIAGRAM_ISNUMVISUAL" val="0"/>
  <p:tag name="KSO_WM_UNIT_DIAGRAM_ISREFERUNIT" val="0"/>
  <p:tag name="KSO_WM_UNIT_FILL_FORE_SCHEMECOLOR_INDEX" val="7"/>
  <p:tag name="KSO_WM_UNIT_FILL_TYPE" val="1"/>
  <p:tag name="KSO_WM_UNIT_TEXT_FILL_FORE_SCHEMECOLOR_INDEX" val="16"/>
  <p:tag name="KSO_WM_UNIT_TEXT_FILL_TYPE" val="1"/>
</p:tagLst>
</file>

<file path=ppt/tags/tag16.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4_2"/>
  <p:tag name="KSO_WM_UNIT_ID" val="diagram20170889_4*m_h_i*1_4_2"/>
  <p:tag name="KSO_WM_UNIT_LAYERLEVEL" val="1_1_1"/>
  <p:tag name="KSO_WM_DIAGRAM_GROUP_CODE" val="m1-1"/>
  <p:tag name="KSO_WM_UNIT_HIGHLIGHT" val="0"/>
  <p:tag name="KSO_WM_UNIT_COMPATIBLE" val="0"/>
  <p:tag name="KSO_WM_UNIT_DIAGRAM_ISNUMVISUAL" val="0"/>
  <p:tag name="KSO_WM_UNIT_DIAGRAM_ISREFERUNIT" val="0"/>
  <p:tag name="KSO_WM_UNIT_FILL_FORE_SCHEMECOLOR_INDEX" val="7"/>
  <p:tag name="KSO_WM_UNIT_FILL_TYPE" val="1"/>
  <p:tag name="KSO_WM_UNIT_TEXT_FILL_FORE_SCHEMECOLOR_INDEX" val="14"/>
  <p:tag name="KSO_WM_UNIT_TEXT_FILL_TYPE" val="1"/>
</p:tagLst>
</file>

<file path=ppt/tags/tag17.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4_3"/>
  <p:tag name="KSO_WM_UNIT_ID" val="diagram20170889_4*m_h_i*1_4_3"/>
  <p:tag name="KSO_WM_UNIT_LAYERLEVEL" val="1_1_1"/>
  <p:tag name="KSO_WM_DIAGRAM_GROUP_CODE" val="m1-1"/>
  <p:tag name="KSO_WM_UNIT_HIGHLIGHT" val="0"/>
  <p:tag name="KSO_WM_UNIT_COMPATIBLE" val="0"/>
  <p:tag name="KSO_WM_UNIT_DIAGRAM_ISNUMVISUAL" val="0"/>
  <p:tag name="KSO_WM_UNIT_DIAGRAM_ISREFERUNIT" val="0"/>
  <p:tag name="KSO_WM_UNIT_TEXT_FILL_FORE_SCHEMECOLOR_INDEX" val="14"/>
  <p:tag name="KSO_WM_UNIT_TEXT_FILL_TYPE" val="1"/>
</p:tagLst>
</file>

<file path=ppt/tags/tag18.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a"/>
  <p:tag name="KSO_WM_UNIT_INDEX" val="1_3_1"/>
  <p:tag name="KSO_WM_UNIT_LAYERLEVEL" val="1_1_1"/>
  <p:tag name="KSO_WM_UNIT_VALUE" val="10"/>
  <p:tag name="KSO_WM_UNIT_HIGHLIGHT" val="0"/>
  <p:tag name="KSO_WM_UNIT_COMPATIBLE" val="0"/>
  <p:tag name="KSO_WM_DIAGRAM_GROUP_CODE" val="m1-1"/>
  <p:tag name="KSO_WM_UNIT_ID" val="diagram20170889_4*m_h_a*1_3_1"/>
  <p:tag name="KSO_WM_UNIT_ISCONTENTSTITLE" val="0"/>
  <p:tag name="KSO_WM_UNIT_NOCLEAR" val="0"/>
  <p:tag name="KSO_WM_UNIT_DIAGRAM_ISNUMVISUAL" val="0"/>
  <p:tag name="KSO_WM_UNIT_DIAGRAM_ISREFERUNIT" val="0"/>
  <p:tag name="KSO_WM_UNIT_PRESET_TEXT" val="添加标题"/>
  <p:tag name="KSO_WM_UNIT_TEXT_FILL_FORE_SCHEMECOLOR_INDEX" val="13"/>
  <p:tag name="KSO_WM_UNIT_TEXT_FILL_TYPE" val="1"/>
</p:tagLst>
</file>

<file path=ppt/tags/tag19.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f"/>
  <p:tag name="KSO_WM_UNIT_INDEX" val="1_3_1"/>
  <p:tag name="KSO_WM_UNIT_LAYERLEVEL" val="1_1_1"/>
  <p:tag name="KSO_WM_UNIT_VALUE" val="30"/>
  <p:tag name="KSO_WM_UNIT_HIGHLIGHT" val="0"/>
  <p:tag name="KSO_WM_UNIT_COMPATIBLE" val="0"/>
  <p:tag name="KSO_WM_DIAGRAM_GROUP_CODE" val="m1-1"/>
  <p:tag name="KSO_WM_UNIT_ID" val="diagram20170889_4*m_h_f*1_3_1"/>
  <p:tag name="KSO_WM_UNIT_NOCLEAR" val="0"/>
  <p:tag name="KSO_WM_UNIT_DIAGRAM_ISNUMVISUAL" val="0"/>
  <p:tag name="KSO_WM_UNIT_DIAGRAM_ISREFERUNIT" val="0"/>
  <p:tag name="KSO_WM_UNIT_PRESET_TEXT" val="单击此处添加文本具体内容，简明扼要的阐述您的观点。"/>
  <p:tag name="KSO_WM_UNIT_TEXT_FILL_FORE_SCHEMECOLOR_INDEX" val="13"/>
  <p:tag name="KSO_WM_UNIT_TEXT_FILL_TYPE" val="1"/>
</p:tagLst>
</file>

<file path=ppt/tags/tag2.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i"/>
  <p:tag name="KSO_WM_UNIT_INDEX" val="1_1"/>
  <p:tag name="KSO_WM_UNIT_LAYERLEVEL" val="1_1"/>
  <p:tag name="KSO_WM_DIAGRAM_GROUP_CODE" val="m1-1"/>
  <p:tag name="KSO_WM_UNIT_ID" val="diagram20170889_4*m_i*1_1"/>
  <p:tag name="KSO_WM_UNIT_HIGHLIGHT" val="0"/>
  <p:tag name="KSO_WM_UNIT_COMPATIBLE" val="0"/>
  <p:tag name="KSO_WM_UNIT_DIAGRAM_ISNUMVISUAL" val="0"/>
  <p:tag name="KSO_WM_UNIT_DIAGRAM_ISREFERUNIT" val="0"/>
  <p:tag name="KSO_WM_UNIT_LINE_FORE_SCHEMECOLOR_INDEX" val="14"/>
  <p:tag name="KSO_WM_UNIT_LINE_FILL_TYPE" val="2"/>
</p:tagLst>
</file>

<file path=ppt/tags/tag20.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a"/>
  <p:tag name="KSO_WM_UNIT_INDEX" val="1_1_1"/>
  <p:tag name="KSO_WM_UNIT_LAYERLEVEL" val="1_1_1"/>
  <p:tag name="KSO_WM_UNIT_VALUE" val="10"/>
  <p:tag name="KSO_WM_UNIT_HIGHLIGHT" val="0"/>
  <p:tag name="KSO_WM_UNIT_COMPATIBLE" val="0"/>
  <p:tag name="KSO_WM_DIAGRAM_GROUP_CODE" val="m1-1"/>
  <p:tag name="KSO_WM_UNIT_ID" val="diagram20170889_4*m_h_a*1_1_1"/>
  <p:tag name="KSO_WM_UNIT_ISCONTENTSTITLE" val="0"/>
  <p:tag name="KSO_WM_UNIT_NOCLEAR" val="0"/>
  <p:tag name="KSO_WM_UNIT_DIAGRAM_ISNUMVISUAL" val="0"/>
  <p:tag name="KSO_WM_UNIT_DIAGRAM_ISREFERUNIT" val="0"/>
  <p:tag name="KSO_WM_UNIT_PRESET_TEXT" val="添加标题"/>
  <p:tag name="KSO_WM_UNIT_TEXT_FILL_FORE_SCHEMECOLOR_INDEX" val="13"/>
  <p:tag name="KSO_WM_UNIT_TEXT_FILL_TYPE" val="1"/>
</p:tagLst>
</file>

<file path=ppt/tags/tag21.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f"/>
  <p:tag name="KSO_WM_UNIT_INDEX" val="1_1_1"/>
  <p:tag name="KSO_WM_UNIT_LAYERLEVEL" val="1_1_1"/>
  <p:tag name="KSO_WM_UNIT_VALUE" val="30"/>
  <p:tag name="KSO_WM_UNIT_HIGHLIGHT" val="0"/>
  <p:tag name="KSO_WM_UNIT_COMPATIBLE" val="0"/>
  <p:tag name="KSO_WM_DIAGRAM_GROUP_CODE" val="m1-1"/>
  <p:tag name="KSO_WM_UNIT_ID" val="diagram20170889_4*m_h_f*1_1_1"/>
  <p:tag name="KSO_WM_UNIT_NOCLEAR" val="0"/>
  <p:tag name="KSO_WM_UNIT_DIAGRAM_ISNUMVISUAL" val="0"/>
  <p:tag name="KSO_WM_UNIT_DIAGRAM_ISREFERUNIT" val="0"/>
  <p:tag name="KSO_WM_UNIT_PRESET_TEXT" val="单击此处添加文本具体内容，简明扼要的阐述您的观点。"/>
  <p:tag name="KSO_WM_UNIT_TEXT_FILL_FORE_SCHEMECOLOR_INDEX" val="13"/>
  <p:tag name="KSO_WM_UNIT_TEXT_FILL_TYPE" val="1"/>
</p:tagLst>
</file>

<file path=ppt/tags/tag22.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a"/>
  <p:tag name="KSO_WM_UNIT_INDEX" val="1_4_1"/>
  <p:tag name="KSO_WM_UNIT_LAYERLEVEL" val="1_1_1"/>
  <p:tag name="KSO_WM_UNIT_VALUE" val="10"/>
  <p:tag name="KSO_WM_UNIT_HIGHLIGHT" val="0"/>
  <p:tag name="KSO_WM_UNIT_COMPATIBLE" val="0"/>
  <p:tag name="KSO_WM_DIAGRAM_GROUP_CODE" val="m1-1"/>
  <p:tag name="KSO_WM_UNIT_ID" val="diagram20170889_4*m_h_a*1_4_1"/>
  <p:tag name="KSO_WM_UNIT_ISCONTENTSTITLE" val="0"/>
  <p:tag name="KSO_WM_UNIT_NOCLEAR" val="0"/>
  <p:tag name="KSO_WM_UNIT_DIAGRAM_ISNUMVISUAL" val="0"/>
  <p:tag name="KSO_WM_UNIT_DIAGRAM_ISREFERUNIT" val="0"/>
  <p:tag name="KSO_WM_UNIT_PRESET_TEXT" val="添加标题"/>
  <p:tag name="KSO_WM_UNIT_TEXT_FILL_FORE_SCHEMECOLOR_INDEX" val="13"/>
  <p:tag name="KSO_WM_UNIT_TEXT_FILL_TYPE" val="1"/>
</p:tagLst>
</file>

<file path=ppt/tags/tag23.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f"/>
  <p:tag name="KSO_WM_UNIT_INDEX" val="1_4_1"/>
  <p:tag name="KSO_WM_UNIT_LAYERLEVEL" val="1_1_1"/>
  <p:tag name="KSO_WM_UNIT_VALUE" val="30"/>
  <p:tag name="KSO_WM_UNIT_HIGHLIGHT" val="0"/>
  <p:tag name="KSO_WM_UNIT_COMPATIBLE" val="0"/>
  <p:tag name="KSO_WM_DIAGRAM_GROUP_CODE" val="m1-1"/>
  <p:tag name="KSO_WM_UNIT_ID" val="diagram20170889_4*m_h_f*1_4_1"/>
  <p:tag name="KSO_WM_UNIT_NOCLEAR" val="0"/>
  <p:tag name="KSO_WM_UNIT_DIAGRAM_ISNUMVISUAL" val="0"/>
  <p:tag name="KSO_WM_UNIT_DIAGRAM_ISREFERUNIT" val="0"/>
  <p:tag name="KSO_WM_UNIT_PRESET_TEXT" val="单击此处添加文本具体内容，简明扼要的阐述您的观点。"/>
  <p:tag name="KSO_WM_UNIT_TEXT_FILL_FORE_SCHEMECOLOR_INDEX" val="13"/>
  <p:tag name="KSO_WM_UNIT_TEXT_FILL_TYPE" val="1"/>
</p:tagLst>
</file>

<file path=ppt/tags/tag24.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a"/>
  <p:tag name="KSO_WM_UNIT_INDEX" val="1_2_1"/>
  <p:tag name="KSO_WM_UNIT_LAYERLEVEL" val="1_1_1"/>
  <p:tag name="KSO_WM_UNIT_VALUE" val="10"/>
  <p:tag name="KSO_WM_UNIT_HIGHLIGHT" val="0"/>
  <p:tag name="KSO_WM_UNIT_COMPATIBLE" val="0"/>
  <p:tag name="KSO_WM_DIAGRAM_GROUP_CODE" val="m1-1"/>
  <p:tag name="KSO_WM_UNIT_ID" val="diagram20170889_4*m_h_a*1_2_1"/>
  <p:tag name="KSO_WM_UNIT_ISCONTENTSTITLE" val="0"/>
  <p:tag name="KSO_WM_UNIT_NOCLEAR" val="0"/>
  <p:tag name="KSO_WM_UNIT_DIAGRAM_ISNUMVISUAL" val="0"/>
  <p:tag name="KSO_WM_UNIT_DIAGRAM_ISREFERUNIT" val="0"/>
  <p:tag name="KSO_WM_UNIT_PRESET_TEXT" val="添加标题"/>
  <p:tag name="KSO_WM_UNIT_TEXT_FILL_FORE_SCHEMECOLOR_INDEX" val="13"/>
  <p:tag name="KSO_WM_UNIT_TEXT_FILL_TYPE" val="1"/>
</p:tagLst>
</file>

<file path=ppt/tags/tag25.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f"/>
  <p:tag name="KSO_WM_UNIT_INDEX" val="1_2_1"/>
  <p:tag name="KSO_WM_UNIT_LAYERLEVEL" val="1_1_1"/>
  <p:tag name="KSO_WM_UNIT_VALUE" val="30"/>
  <p:tag name="KSO_WM_UNIT_HIGHLIGHT" val="0"/>
  <p:tag name="KSO_WM_UNIT_COMPATIBLE" val="0"/>
  <p:tag name="KSO_WM_DIAGRAM_GROUP_CODE" val="m1-1"/>
  <p:tag name="KSO_WM_UNIT_ID" val="diagram20170889_4*m_h_f*1_2_1"/>
  <p:tag name="KSO_WM_UNIT_NOCLEAR" val="0"/>
  <p:tag name="KSO_WM_UNIT_DIAGRAM_ISNUMVISUAL" val="0"/>
  <p:tag name="KSO_WM_UNIT_DIAGRAM_ISREFERUNIT" val="0"/>
  <p:tag name="KSO_WM_UNIT_PRESET_TEXT" val="单击此处添加文本具体内容，简明扼要的阐述您的观点。"/>
  <p:tag name="KSO_WM_UNIT_TEXT_FILL_FORE_SCHEMECOLOR_INDEX" val="13"/>
  <p:tag name="KSO_WM_UNIT_TEXT_FILL_TYPE" val="1"/>
</p:tagLst>
</file>

<file path=ppt/tags/tag26.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a"/>
  <p:tag name="KSO_WM_UNIT_INDEX" val="1_5_1"/>
  <p:tag name="KSO_WM_UNIT_LAYERLEVEL" val="1_1_1"/>
  <p:tag name="KSO_WM_UNIT_VALUE" val="10"/>
  <p:tag name="KSO_WM_UNIT_HIGHLIGHT" val="0"/>
  <p:tag name="KSO_WM_UNIT_COMPATIBLE" val="0"/>
  <p:tag name="KSO_WM_DIAGRAM_GROUP_CODE" val="m1-1"/>
  <p:tag name="KSO_WM_UNIT_ID" val="diagram20170889_4*m_h_a*1_5_1"/>
  <p:tag name="KSO_WM_UNIT_ISCONTENTSTITLE" val="0"/>
  <p:tag name="KSO_WM_UNIT_NOCLEAR" val="0"/>
  <p:tag name="KSO_WM_UNIT_DIAGRAM_ISNUMVISUAL" val="0"/>
  <p:tag name="KSO_WM_UNIT_DIAGRAM_ISREFERUNIT" val="0"/>
  <p:tag name="KSO_WM_UNIT_PRESET_TEXT" val="添加标题"/>
  <p:tag name="KSO_WM_UNIT_TEXT_FILL_FORE_SCHEMECOLOR_INDEX" val="13"/>
  <p:tag name="KSO_WM_UNIT_TEXT_FILL_TYPE" val="1"/>
</p:tagLst>
</file>

<file path=ppt/tags/tag27.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f"/>
  <p:tag name="KSO_WM_UNIT_INDEX" val="1_5_1"/>
  <p:tag name="KSO_WM_UNIT_LAYERLEVEL" val="1_1_1"/>
  <p:tag name="KSO_WM_UNIT_VALUE" val="30"/>
  <p:tag name="KSO_WM_UNIT_HIGHLIGHT" val="0"/>
  <p:tag name="KSO_WM_UNIT_COMPATIBLE" val="0"/>
  <p:tag name="KSO_WM_DIAGRAM_GROUP_CODE" val="m1-1"/>
  <p:tag name="KSO_WM_UNIT_ID" val="diagram20170889_4*m_h_f*1_5_1"/>
  <p:tag name="KSO_WM_UNIT_NOCLEAR" val="0"/>
  <p:tag name="KSO_WM_UNIT_DIAGRAM_ISNUMVISUAL" val="0"/>
  <p:tag name="KSO_WM_UNIT_DIAGRAM_ISREFERUNIT" val="0"/>
  <p:tag name="KSO_WM_UNIT_PRESET_TEXT" val="单击此处添加文本具体内容，简明扼要的阐述您的观点。"/>
  <p:tag name="KSO_WM_UNIT_TEXT_FILL_FORE_SCHEMECOLOR_INDEX" val="13"/>
  <p:tag name="KSO_WM_UNIT_TEXT_FILL_TYPE" val="1"/>
</p:tagLst>
</file>

<file path=ppt/tags/tag28.xml><?xml version="1.0" encoding="utf-8"?>
<p:tagLst xmlns:p="http://schemas.openxmlformats.org/presentationml/2006/main">
  <p:tag name="KSO_WM_UNIT_TABLE_BEAUTIFY" val="smartTable{56bcb0c8-86d6-4dbc-a5d8-cd07d89bf4fc}"/>
  <p:tag name="TABLE_ENDDRAG_ORIGIN_RECT" val="815*415"/>
  <p:tag name="TABLE_ENDDRAG_RECT" val="58*88*786*416"/>
</p:tagLst>
</file>

<file path=ppt/tags/tag3.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1_1"/>
  <p:tag name="KSO_WM_UNIT_ID" val="diagram20170889_4*m_h_i*1_1_1"/>
  <p:tag name="KSO_WM_UNIT_LAYERLEVEL" val="1_1_1"/>
  <p:tag name="KSO_WM_DIAGRAM_GROUP_CODE" val="m1-1"/>
  <p:tag name="KSO_WM_UNIT_HIGHLIGHT" val="0"/>
  <p:tag name="KSO_WM_UNIT_COMPATIBLE" val="0"/>
  <p:tag name="KSO_WM_UNIT_DIAGRAM_ISNUMVISUAL" val="0"/>
  <p:tag name="KSO_WM_UNIT_DIAGRAM_ISREFERUNIT" val="0"/>
  <p:tag name="KSO_WM_UNIT_FILL_FORE_SCHEMECOLOR_INDEX" val="15"/>
  <p:tag name="KSO_WM_UNIT_FILL_TYPE" val="1"/>
  <p:tag name="KSO_WM_UNIT_TEXT_FILL_FORE_SCHEMECOLOR_INDEX" val="16"/>
  <p:tag name="KSO_WM_UNIT_TEXT_FILL_TYPE" val="1"/>
</p:tagLst>
</file>

<file path=ppt/tags/tag4.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1_2"/>
  <p:tag name="KSO_WM_UNIT_ID" val="diagram20170889_4*m_h_i*1_1_2"/>
  <p:tag name="KSO_WM_UNIT_LAYERLEVEL" val="1_1_1"/>
  <p:tag name="KSO_WM_DIAGRAM_GROUP_CODE" val="m1-1"/>
  <p:tag name="KSO_WM_UNIT_HIGHLIGHT" val="0"/>
  <p:tag name="KSO_WM_UNIT_COMPATIBLE" val="0"/>
  <p:tag name="KSO_WM_UNIT_DIAGRAM_ISNUMVISUAL" val="0"/>
  <p:tag name="KSO_WM_UNIT_DIAGRAM_ISREFERUNIT" val="0"/>
  <p:tag name="KSO_WM_UNIT_FILL_FORE_SCHEMECOLOR_INDEX" val="15"/>
  <p:tag name="KSO_WM_UNIT_FILL_TYPE" val="1"/>
  <p:tag name="KSO_WM_UNIT_TEXT_FILL_FORE_SCHEMECOLOR_INDEX" val="14"/>
  <p:tag name="KSO_WM_UNIT_TEXT_FILL_TYPE" val="1"/>
</p:tagLst>
</file>

<file path=ppt/tags/tag5.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1_3"/>
  <p:tag name="KSO_WM_UNIT_ID" val="diagram20170889_4*m_h_i*1_1_3"/>
  <p:tag name="KSO_WM_UNIT_LAYERLEVEL" val="1_1_1"/>
  <p:tag name="KSO_WM_DIAGRAM_GROUP_CODE" val="m1-1"/>
  <p:tag name="KSO_WM_UNIT_HIGHLIGHT" val="0"/>
  <p:tag name="KSO_WM_UNIT_COMPATIBLE" val="0"/>
  <p:tag name="KSO_WM_UNIT_DIAGRAM_ISNUMVISUAL" val="0"/>
  <p:tag name="KSO_WM_UNIT_DIAGRAM_ISREFERUNIT" val="0"/>
  <p:tag name="KSO_WM_UNIT_TEXT_FILL_FORE_SCHEMECOLOR_INDEX" val="14"/>
  <p:tag name="KSO_WM_UNIT_TEXT_FILL_TYPE" val="1"/>
</p:tagLst>
</file>

<file path=ppt/tags/tag6.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2_1"/>
  <p:tag name="KSO_WM_UNIT_ID" val="diagram20170889_4*m_h_i*1_2_1"/>
  <p:tag name="KSO_WM_UNIT_LAYERLEVEL" val="1_1_1"/>
  <p:tag name="KSO_WM_DIAGRAM_GROUP_CODE" val="m1-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6"/>
  <p:tag name="KSO_WM_UNIT_TEXT_FILL_TYPE" val="1"/>
</p:tagLst>
</file>

<file path=ppt/tags/tag7.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2_2"/>
  <p:tag name="KSO_WM_UNIT_ID" val="diagram20170889_4*m_h_i*1_2_2"/>
  <p:tag name="KSO_WM_UNIT_LAYERLEVEL" val="1_1_1"/>
  <p:tag name="KSO_WM_DIAGRAM_GROUP_CODE" val="m1-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Lst>
</file>

<file path=ppt/tags/tag8.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2_3"/>
  <p:tag name="KSO_WM_UNIT_ID" val="diagram20170889_4*m_h_i*1_2_3"/>
  <p:tag name="KSO_WM_UNIT_LAYERLEVEL" val="1_1_1"/>
  <p:tag name="KSO_WM_DIAGRAM_GROUP_CODE" val="m1-1"/>
  <p:tag name="KSO_WM_UNIT_HIGHLIGHT" val="0"/>
  <p:tag name="KSO_WM_UNIT_COMPATIBLE" val="0"/>
  <p:tag name="KSO_WM_UNIT_DIAGRAM_ISNUMVISUAL" val="0"/>
  <p:tag name="KSO_WM_UNIT_DIAGRAM_ISREFERUNIT" val="0"/>
  <p:tag name="KSO_WM_UNIT_TEXT_FILL_FORE_SCHEMECOLOR_INDEX" val="14"/>
  <p:tag name="KSO_WM_UNIT_TEXT_FILL_TYPE" val="1"/>
</p:tagLst>
</file>

<file path=ppt/tags/tag9.xml><?xml version="1.0" encoding="utf-8"?>
<p:tagLst xmlns:p="http://schemas.openxmlformats.org/presentationml/2006/main">
  <p:tag name="KSO_WM_TAG_VERSION" val="1.0"/>
  <p:tag name="KSO_WM_BEAUTIFY_FLAG" val="#wm#"/>
  <p:tag name="KSO_WM_TEMPLATE_CATEGORY" val="diagram"/>
  <p:tag name="KSO_WM_TEMPLATE_INDEX" val="20170889"/>
  <p:tag name="KSO_WM_UNIT_TYPE" val="m_h_i"/>
  <p:tag name="KSO_WM_UNIT_INDEX" val="1_3_1"/>
  <p:tag name="KSO_WM_UNIT_ID" val="diagram20170889_4*m_h_i*1_3_1"/>
  <p:tag name="KSO_WM_UNIT_LAYERLEVEL" val="1_1_1"/>
  <p:tag name="KSO_WM_DIAGRAM_GROUP_CODE" val="m1-1"/>
  <p:tag name="KSO_WM_UNIT_HIGHLIGHT" val="0"/>
  <p:tag name="KSO_WM_UNIT_COMPATIBLE" val="0"/>
  <p:tag name="KSO_WM_UNIT_DIAGRAM_ISNUMVISUAL" val="0"/>
  <p:tag name="KSO_WM_UNIT_DIAGRAM_ISREFERUNIT" val="0"/>
  <p:tag name="KSO_WM_UNIT_FILL_FORE_SCHEMECOLOR_INDEX" val="6"/>
  <p:tag name="KSO_WM_UNIT_FILL_TYPE" val="1"/>
  <p:tag name="KSO_WM_UNIT_TEXT_FILL_FORE_SCHEMECOLOR_INDEX" val="16"/>
  <p:tag name="KSO_WM_UNIT_TEXT_FILL_TYPE"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T Sans Caption"/>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T Sans Caption"/>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T Sans Caption"/>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5199</Words>
  <Application>WPS 文字</Application>
  <PresentationFormat>宽屏</PresentationFormat>
  <Paragraphs>205</Paragraphs>
  <Slides>9</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9</vt:i4>
      </vt:variant>
    </vt:vector>
  </HeadingPairs>
  <TitlesOfParts>
    <vt:vector size="26" baseType="lpstr">
      <vt:lpstr>Arial</vt:lpstr>
      <vt:lpstr>宋体</vt:lpstr>
      <vt:lpstr>Wingdings</vt:lpstr>
      <vt:lpstr>PT Sans Caption</vt:lpstr>
      <vt:lpstr>Segoe UI Semilight</vt:lpstr>
      <vt:lpstr>苹方-简</vt:lpstr>
      <vt:lpstr>PT Sans Caption Bold</vt:lpstr>
      <vt:lpstr>微软雅黑</vt:lpstr>
      <vt:lpstr>微软雅黑 Light</vt:lpstr>
      <vt:lpstr>黑体-简</vt:lpstr>
      <vt:lpstr>汉仪旗黑</vt:lpstr>
      <vt:lpstr>Segoe UI</vt:lpstr>
      <vt:lpstr>Wingdings</vt:lpstr>
      <vt:lpstr>宋体</vt:lpstr>
      <vt:lpstr>Arial Unicode MS</vt:lpstr>
      <vt:lpstr>宋体-简</vt:lpstr>
      <vt:lpstr>Office 主题</vt:lpstr>
      <vt:lpstr>PowerPoint 演示文稿</vt:lpstr>
      <vt:lpstr>PowerPoint 演示文稿</vt:lpstr>
      <vt:lpstr>DAO translation group VS Amphi</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kimcai</dc:creator>
  <cp:lastModifiedBy>kimcai</cp:lastModifiedBy>
  <cp:revision>272</cp:revision>
  <dcterms:created xsi:type="dcterms:W3CDTF">2023-01-07T15:20:45Z</dcterms:created>
  <dcterms:modified xsi:type="dcterms:W3CDTF">2023-01-07T15:20:45Z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2052-4.8.1.7842</vt:lpwstr>
  </property>
</Properties>
</file>

<file path=docProps/thumbnail.jpeg>
</file>